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6"/>
  </p:sldMasterIdLst>
  <p:notesMasterIdLst>
    <p:notesMasterId r:id="rId29"/>
  </p:notesMasterIdLst>
  <p:handoutMasterIdLst>
    <p:handoutMasterId r:id="rId30"/>
  </p:handoutMasterIdLst>
  <p:sldIdLst>
    <p:sldId id="11087" r:id="rId7"/>
    <p:sldId id="11105" r:id="rId8"/>
    <p:sldId id="11109" r:id="rId9"/>
    <p:sldId id="11120" r:id="rId10"/>
    <p:sldId id="11108" r:id="rId11"/>
    <p:sldId id="11096" r:id="rId12"/>
    <p:sldId id="11094" r:id="rId13"/>
    <p:sldId id="11112" r:id="rId14"/>
    <p:sldId id="11113" r:id="rId15"/>
    <p:sldId id="11128" r:id="rId16"/>
    <p:sldId id="11103" r:id="rId17"/>
    <p:sldId id="11114" r:id="rId18"/>
    <p:sldId id="11093" r:id="rId19"/>
    <p:sldId id="11124" r:id="rId20"/>
    <p:sldId id="11126" r:id="rId21"/>
    <p:sldId id="11127" r:id="rId22"/>
    <p:sldId id="11119" r:id="rId23"/>
    <p:sldId id="11118" r:id="rId24"/>
    <p:sldId id="11101" r:id="rId25"/>
    <p:sldId id="11115" r:id="rId26"/>
    <p:sldId id="11121" r:id="rId27"/>
    <p:sldId id="11122" r:id="rId28"/>
  </p:sldIdLst>
  <p:sldSz cx="12192000" cy="6858000"/>
  <p:notesSz cx="6797675" cy="992822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72"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000000"/>
    <a:srgbClr val="FFCD00"/>
    <a:srgbClr val="ED8B00"/>
    <a:srgbClr val="DB291C"/>
    <a:srgbClr val="FF9900"/>
    <a:srgbClr val="C00000"/>
    <a:srgbClr val="3C8A2E"/>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CCD87-663F-4F57-BE46-FF6AB716A776}" v="320" dt="2023-10-08T19:15:59.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19" autoAdjust="0"/>
  </p:normalViewPr>
  <p:slideViewPr>
    <p:cSldViewPr snapToGrid="0" showGuides="1">
      <p:cViewPr varScale="1">
        <p:scale>
          <a:sx n="45" d="100"/>
          <a:sy n="45" d="100"/>
        </p:scale>
        <p:origin x="68" y="360"/>
      </p:cViewPr>
      <p:guideLst>
        <p:guide/>
        <p:guide orient="horz" pos="2047"/>
        <p:guide orient="horz" pos="1593"/>
        <p:guide orient="horz" pos="2568"/>
        <p:guide orient="horz" pos="3072"/>
        <p:guide orient="horz" pos="3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91" d="100"/>
          <a:sy n="91" d="100"/>
        </p:scale>
        <p:origin x="2268"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2" cy="495873"/>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0294" y="1"/>
            <a:ext cx="2945862" cy="495873"/>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10/8/2023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30814"/>
            <a:ext cx="2945862" cy="495873"/>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4" y="9430814"/>
            <a:ext cx="2945862" cy="495873"/>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5" y="1"/>
            <a:ext cx="2945659" cy="496411"/>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10/8/2023</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117669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33349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388517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133732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76785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9303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85765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4339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76096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38281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199422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4063280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30827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75647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22</a:t>
            </a:fld>
            <a:endParaRPr lang="en-US" dirty="0"/>
          </a:p>
        </p:txBody>
      </p:sp>
    </p:spTree>
    <p:extLst>
      <p:ext uri="{BB962C8B-B14F-4D97-AF65-F5344CB8AC3E}">
        <p14:creationId xmlns:p14="http://schemas.microsoft.com/office/powerpoint/2010/main" val="52829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78378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57323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210372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73964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65417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426149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8588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GB" noProof="0" dirty="0"/>
              <a:t>Click icon to add picture</a:t>
            </a:r>
            <a:endParaRPr lang="en-GB"/>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275619" y="4798141"/>
            <a:ext cx="4446269" cy="1253337"/>
          </a:xfrm>
        </p:spPr>
        <p:txBody>
          <a:bodyPr anchor="t" anchorCtr="0">
            <a:noAutofit/>
          </a:bodyPr>
          <a:lstStyle>
            <a:lvl1pPr algn="l">
              <a:lnSpc>
                <a:spcPct val="100000"/>
              </a:lnSpc>
              <a:defRPr sz="2800" b="0">
                <a:solidFill>
                  <a:schemeClr val="accent1"/>
                </a:solidFill>
                <a:latin typeface="+mn-lt"/>
                <a:ea typeface="Open Sans" panose="020B0606030504020204" pitchFamily="34" charset="0"/>
                <a:cs typeface="Calibri" panose="020F0502020204030204" pitchFamily="34" charset="0"/>
              </a:defRPr>
            </a:lvl1pPr>
          </a:lstStyle>
          <a:p>
            <a:r>
              <a:rPr lang="en-GB" noProof="0" dirty="0"/>
              <a:t>Click to edit Master title style</a:t>
            </a:r>
            <a:endParaRPr lang="en-GB"/>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275619" y="6155777"/>
            <a:ext cx="4446269" cy="471053"/>
          </a:xfrm>
          <a:prstGeom prst="rect">
            <a:avLst/>
          </a:prstGeom>
        </p:spPr>
        <p:txBody>
          <a:bodyPr>
            <a:noAutofit/>
          </a:bodyPr>
          <a:lstStyle>
            <a:lvl1pPr>
              <a:spcAft>
                <a:spcPts val="0"/>
              </a:spcAft>
              <a:defRPr sz="1400">
                <a:solidFill>
                  <a:schemeClr val="tx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p:txBody>
      </p:sp>
      <p:pic>
        <p:nvPicPr>
          <p:cNvPr id="16" name="Logo" descr="{&quot;templafy&quot;:{&quot;id&quot;:&quot;b0db00ca-5ac2-4ddb-a97a-e326e526941a&quot;}}">
            <a:extLst>
              <a:ext uri="{FF2B5EF4-FFF2-40B4-BE49-F238E27FC236}">
                <a16:creationId xmlns:a16="http://schemas.microsoft.com/office/drawing/2014/main" id="{1E454A90-B51F-4B47-B445-87E85A015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359" y="462957"/>
            <a:ext cx="2286681" cy="1002312"/>
          </a:xfrm>
          <a:prstGeom prst="rect">
            <a:avLst/>
          </a:prstGeom>
        </p:spPr>
      </p:pic>
    </p:spTree>
    <p:extLst>
      <p:ext uri="{BB962C8B-B14F-4D97-AF65-F5344CB8AC3E}">
        <p14:creationId xmlns:p14="http://schemas.microsoft.com/office/powerpoint/2010/main" val="1209295223"/>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_black">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182880" tIns="182880" rIns="182880" bIns="182880" rtlCol="0">
            <a:norm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7" name="Text Placeholder 8">
            <a:extLst>
              <a:ext uri="{FF2B5EF4-FFF2-40B4-BE49-F238E27FC236}">
                <a16:creationId xmlns:a16="http://schemas.microsoft.com/office/drawing/2014/main" id="{8E194C63-94ED-4C93-8D7D-F70B2B70705A}"/>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1" name="Title 1">
            <a:extLst>
              <a:ext uri="{FF2B5EF4-FFF2-40B4-BE49-F238E27FC236}">
                <a16:creationId xmlns:a16="http://schemas.microsoft.com/office/drawing/2014/main" id="{41E21696-F330-4A4F-A061-2D991F26CC9C}"/>
              </a:ext>
            </a:extLst>
          </p:cNvPr>
          <p:cNvSpPr>
            <a:spLocks noGrp="1"/>
          </p:cNvSpPr>
          <p:nvPr>
            <p:ph type="title" hasCustomPrompt="1"/>
          </p:nvPr>
        </p:nvSpPr>
        <p:spPr>
          <a:xfrm>
            <a:off x="501651" y="307341"/>
            <a:ext cx="11188700" cy="439317"/>
          </a:xfrm>
        </p:spPr>
        <p:txBody>
          <a:bodyPr>
            <a:noAutofit/>
          </a:bodyPr>
          <a:lstStyle>
            <a:lvl1pPr>
              <a:defRPr>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6502254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65818"/>
            <a:ext cx="11252200" cy="4633383"/>
          </a:xfrm>
          <a:prstGeom prst="rect">
            <a:avLst/>
          </a:prstGeom>
        </p:spPr>
        <p:txBody>
          <a:bodyPr vert="horz" lIns="182880" tIns="182880" rIns="182880" bIns="18288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Text Placeholder 8">
            <a:extLst>
              <a:ext uri="{FF2B5EF4-FFF2-40B4-BE49-F238E27FC236}">
                <a16:creationId xmlns:a16="http://schemas.microsoft.com/office/drawing/2014/main" id="{EC35CE12-0F55-44D2-B9DD-C0590980F88B}"/>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10" name="Title 1">
            <a:extLst>
              <a:ext uri="{FF2B5EF4-FFF2-40B4-BE49-F238E27FC236}">
                <a16:creationId xmlns:a16="http://schemas.microsoft.com/office/drawing/2014/main" id="{388B2547-D6ED-4DFD-BEB5-2175DBB0816D}"/>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_black">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65818"/>
            <a:ext cx="11252200" cy="4633383"/>
          </a:xfrm>
          <a:prstGeom prst="rect">
            <a:avLst/>
          </a:prstGeom>
        </p:spPr>
        <p:txBody>
          <a:bodyPr vert="horz" lIns="182880" tIns="182880" rIns="182880" bIns="182880" rtlCol="0">
            <a:norm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noProof="0" dirty="0"/>
          </a:p>
        </p:txBody>
      </p:sp>
      <p:sp>
        <p:nvSpPr>
          <p:cNvPr id="7" name="Text Placeholder 8">
            <a:extLst>
              <a:ext uri="{FF2B5EF4-FFF2-40B4-BE49-F238E27FC236}">
                <a16:creationId xmlns:a16="http://schemas.microsoft.com/office/drawing/2014/main" id="{EC35CE12-0F55-44D2-B9DD-C0590980F88B}"/>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0" name="Title 1">
            <a:extLst>
              <a:ext uri="{FF2B5EF4-FFF2-40B4-BE49-F238E27FC236}">
                <a16:creationId xmlns:a16="http://schemas.microsoft.com/office/drawing/2014/main" id="{388B2547-D6ED-4DFD-BEB5-2175DBB0816D}"/>
              </a:ext>
            </a:extLst>
          </p:cNvPr>
          <p:cNvSpPr>
            <a:spLocks noGrp="1"/>
          </p:cNvSpPr>
          <p:nvPr>
            <p:ph type="title" hasCustomPrompt="1"/>
          </p:nvPr>
        </p:nvSpPr>
        <p:spPr>
          <a:xfrm>
            <a:off x="501651" y="307341"/>
            <a:ext cx="11188700" cy="439317"/>
          </a:xfrm>
        </p:spPr>
        <p:txBody>
          <a:bodyPr>
            <a:noAutofit/>
          </a:bodyPr>
          <a:lstStyle>
            <a:lvl1pPr>
              <a:defRPr>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29392636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Deloitte green">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C881454F-233A-4611-B716-852418DC9479}"/>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tx1"/>
                </a:solidFill>
                <a:latin typeface="+mj-lt"/>
              </a:defRPr>
            </a:lvl1pPr>
          </a:lstStyle>
          <a:p>
            <a:pPr lvl="0"/>
            <a:r>
              <a:rPr lang="en-GB" dirty="0"/>
              <a:t>Click to add subtitle</a:t>
            </a:r>
            <a:endParaRPr lang="en-GB"/>
          </a:p>
        </p:txBody>
      </p:sp>
      <p:sp>
        <p:nvSpPr>
          <p:cNvPr id="5" name="Title 1">
            <a:extLst>
              <a:ext uri="{FF2B5EF4-FFF2-40B4-BE49-F238E27FC236}">
                <a16:creationId xmlns:a16="http://schemas.microsoft.com/office/drawing/2014/main" id="{B9A97078-C3CC-45FB-A747-7FC55456C890}"/>
              </a:ext>
            </a:extLst>
          </p:cNvPr>
          <p:cNvSpPr>
            <a:spLocks noGrp="1"/>
          </p:cNvSpPr>
          <p:nvPr>
            <p:ph type="title" hasCustomPrompt="1"/>
          </p:nvPr>
        </p:nvSpPr>
        <p:spPr>
          <a:xfrm>
            <a:off x="398908" y="3079750"/>
            <a:ext cx="11188700" cy="698500"/>
          </a:xfrm>
        </p:spPr>
        <p:txBody>
          <a:bodyPr>
            <a:noAutofit/>
          </a:bodyPr>
          <a:lstStyle>
            <a:lvl1pPr>
              <a:defRPr sz="4000" b="1">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31491926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 circular imag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AFBA8FB-C142-4581-9262-CFFB31F16121}"/>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tx1"/>
                </a:solidFill>
                <a:latin typeface="+mj-lt"/>
              </a:defRPr>
            </a:lvl1pPr>
          </a:lstStyle>
          <a:p>
            <a:pPr lvl="0"/>
            <a:r>
              <a:rPr lang="en-GB" dirty="0"/>
              <a:t>Click to add subtitle</a:t>
            </a:r>
            <a:endParaRPr lang="en-GB"/>
          </a:p>
        </p:txBody>
      </p:sp>
      <p:sp>
        <p:nvSpPr>
          <p:cNvPr id="7" name="Title 1">
            <a:extLst>
              <a:ext uri="{FF2B5EF4-FFF2-40B4-BE49-F238E27FC236}">
                <a16:creationId xmlns:a16="http://schemas.microsoft.com/office/drawing/2014/main" id="{B8BD7F94-90CC-4F08-AD04-83B3ADB1DB62}"/>
              </a:ext>
            </a:extLst>
          </p:cNvPr>
          <p:cNvSpPr>
            <a:spLocks noGrp="1"/>
          </p:cNvSpPr>
          <p:nvPr>
            <p:ph type="title" hasCustomPrompt="1"/>
          </p:nvPr>
        </p:nvSpPr>
        <p:spPr>
          <a:xfrm>
            <a:off x="398908" y="3079750"/>
            <a:ext cx="11188700" cy="698500"/>
          </a:xfrm>
        </p:spPr>
        <p:txBody>
          <a:bodyPr>
            <a:noAutofit/>
          </a:bodyPr>
          <a:lstStyle>
            <a:lvl1pPr>
              <a:defRPr sz="4000" b="1">
                <a:solidFill>
                  <a:schemeClr val="tx1"/>
                </a:solidFill>
              </a:defRPr>
            </a:lvl1pPr>
          </a:lstStyle>
          <a:p>
            <a:r>
              <a:rPr lang="en-GB" dirty="0"/>
              <a:t>Click to add title</a:t>
            </a:r>
            <a:endParaRPr lang="en-GB"/>
          </a:p>
        </p:txBody>
      </p:sp>
      <p:sp>
        <p:nvSpPr>
          <p:cNvPr id="3" name="Picture Placeholder 2">
            <a:extLst>
              <a:ext uri="{FF2B5EF4-FFF2-40B4-BE49-F238E27FC236}">
                <a16:creationId xmlns:a16="http://schemas.microsoft.com/office/drawing/2014/main" id="{44B30A03-CCDA-470E-8535-FBADDA26B097}"/>
              </a:ext>
            </a:extLst>
          </p:cNvPr>
          <p:cNvSpPr>
            <a:spLocks noGrp="1"/>
          </p:cNvSpPr>
          <p:nvPr>
            <p:ph type="pic" sz="quarter" idx="14"/>
          </p:nvPr>
        </p:nvSpPr>
        <p:spPr>
          <a:xfrm>
            <a:off x="6236368" y="1288018"/>
            <a:ext cx="5130450" cy="4281964"/>
          </a:xfrm>
        </p:spPr>
        <p:txBody>
          <a:bodyPr/>
          <a:lstStyle/>
          <a:p>
            <a:endParaRPr lang="en-GB" dirty="0"/>
          </a:p>
        </p:txBody>
      </p:sp>
    </p:spTree>
    <p:extLst>
      <p:ext uri="{BB962C8B-B14F-4D97-AF65-F5344CB8AC3E}">
        <p14:creationId xmlns:p14="http://schemas.microsoft.com/office/powerpoint/2010/main" val="236128160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circular image_black">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AFBA8FB-C142-4581-9262-CFFB31F16121}"/>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bg1"/>
                </a:solidFill>
                <a:latin typeface="+mj-lt"/>
              </a:defRPr>
            </a:lvl1pPr>
          </a:lstStyle>
          <a:p>
            <a:pPr lvl="0"/>
            <a:r>
              <a:rPr lang="en-GB" dirty="0"/>
              <a:t>Click to add subtitle</a:t>
            </a:r>
            <a:endParaRPr lang="en-GB"/>
          </a:p>
        </p:txBody>
      </p:sp>
      <p:sp>
        <p:nvSpPr>
          <p:cNvPr id="7" name="Title 1">
            <a:extLst>
              <a:ext uri="{FF2B5EF4-FFF2-40B4-BE49-F238E27FC236}">
                <a16:creationId xmlns:a16="http://schemas.microsoft.com/office/drawing/2014/main" id="{B8BD7F94-90CC-4F08-AD04-83B3ADB1DB62}"/>
              </a:ext>
            </a:extLst>
          </p:cNvPr>
          <p:cNvSpPr>
            <a:spLocks noGrp="1"/>
          </p:cNvSpPr>
          <p:nvPr>
            <p:ph type="title" hasCustomPrompt="1"/>
          </p:nvPr>
        </p:nvSpPr>
        <p:spPr>
          <a:xfrm>
            <a:off x="398908" y="3079750"/>
            <a:ext cx="11188700" cy="698500"/>
          </a:xfrm>
        </p:spPr>
        <p:txBody>
          <a:bodyPr>
            <a:noAutofit/>
          </a:bodyPr>
          <a:lstStyle>
            <a:lvl1pPr>
              <a:defRPr sz="4000" b="1">
                <a:solidFill>
                  <a:schemeClr val="bg1"/>
                </a:solidFill>
              </a:defRPr>
            </a:lvl1pPr>
          </a:lstStyle>
          <a:p>
            <a:r>
              <a:rPr lang="en-GB" dirty="0"/>
              <a:t>Click to add title</a:t>
            </a:r>
            <a:endParaRPr lang="en-GB"/>
          </a:p>
        </p:txBody>
      </p:sp>
      <p:sp>
        <p:nvSpPr>
          <p:cNvPr id="3" name="Picture Placeholder 2">
            <a:extLst>
              <a:ext uri="{FF2B5EF4-FFF2-40B4-BE49-F238E27FC236}">
                <a16:creationId xmlns:a16="http://schemas.microsoft.com/office/drawing/2014/main" id="{44B30A03-CCDA-470E-8535-FBADDA26B097}"/>
              </a:ext>
            </a:extLst>
          </p:cNvPr>
          <p:cNvSpPr>
            <a:spLocks noGrp="1"/>
          </p:cNvSpPr>
          <p:nvPr>
            <p:ph type="pic" sz="quarter" idx="14"/>
          </p:nvPr>
        </p:nvSpPr>
        <p:spPr>
          <a:xfrm>
            <a:off x="6236368" y="1288018"/>
            <a:ext cx="5130450" cy="4281964"/>
          </a:xfrm>
        </p:spPr>
        <p:txBody>
          <a:bodyPr/>
          <a:lstStyle/>
          <a:p>
            <a:endParaRPr lang="en-GB" dirty="0"/>
          </a:p>
        </p:txBody>
      </p:sp>
    </p:spTree>
    <p:extLst>
      <p:ext uri="{BB962C8B-B14F-4D97-AF65-F5344CB8AC3E}">
        <p14:creationId xmlns:p14="http://schemas.microsoft.com/office/powerpoint/2010/main" val="42301204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fullblee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D96553-2B86-474D-AE22-78B106391BD2}"/>
              </a:ext>
            </a:extLst>
          </p:cNvPr>
          <p:cNvPicPr>
            <a:picLocks noChangeAspect="1"/>
          </p:cNvPicPr>
          <p:nvPr userDrawn="1"/>
        </p:nvPicPr>
        <p:blipFill rotWithShape="1">
          <a:blip r:embed="rId2"/>
          <a:srcRect l="960" t="1874" r="960"/>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A0CF62B4-F56A-4C66-96B7-497CE4D8822B}"/>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bg1"/>
                </a:solidFill>
                <a:latin typeface="+mj-lt"/>
              </a:defRPr>
            </a:lvl1pPr>
          </a:lstStyle>
          <a:p>
            <a:pPr lvl="0"/>
            <a:r>
              <a:rPr lang="en-GB" dirty="0"/>
              <a:t>Click to add subtitle</a:t>
            </a:r>
            <a:endParaRPr lang="en-GB"/>
          </a:p>
        </p:txBody>
      </p:sp>
      <p:sp>
        <p:nvSpPr>
          <p:cNvPr id="6" name="Title 1">
            <a:extLst>
              <a:ext uri="{FF2B5EF4-FFF2-40B4-BE49-F238E27FC236}">
                <a16:creationId xmlns:a16="http://schemas.microsoft.com/office/drawing/2014/main" id="{F589E032-CCDF-4908-9821-7B72535F1685}"/>
              </a:ext>
            </a:extLst>
          </p:cNvPr>
          <p:cNvSpPr>
            <a:spLocks noGrp="1"/>
          </p:cNvSpPr>
          <p:nvPr>
            <p:ph type="title" hasCustomPrompt="1"/>
          </p:nvPr>
        </p:nvSpPr>
        <p:spPr>
          <a:xfrm>
            <a:off x="398908" y="3079750"/>
            <a:ext cx="11188700" cy="698500"/>
          </a:xfrm>
        </p:spPr>
        <p:txBody>
          <a:bodyPr>
            <a:noAutofit/>
          </a:bodyPr>
          <a:lstStyle>
            <a:lvl1pPr>
              <a:defRPr sz="4000" b="1">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13352618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text" descr="{&quot;templafy&quot;:{&quot;id&quot;:&quot;ceb3a046-8fbe-466a-af27-5d44e01e77b7&quot;}}" title="UserProfile.LegalEntity.{{Form.InternalExternal.PowerpointPrefix}}_{{DocumentLanguage}}">
            <a:extLst>
              <a:ext uri="{FF2B5EF4-FFF2-40B4-BE49-F238E27FC236}">
                <a16:creationId xmlns:a16="http://schemas.microsoft.com/office/drawing/2014/main" id="{7FE1F645-A497-4FE6-8E5A-0456158C4C13}"/>
              </a:ext>
            </a:extLst>
          </p:cNvPr>
          <p:cNvSpPr txBox="1"/>
          <p:nvPr userDrawn="1"/>
        </p:nvSpPr>
        <p:spPr>
          <a:xfrm>
            <a:off x="474359" y="2590763"/>
            <a:ext cx="7623175" cy="3999600"/>
          </a:xfrm>
          <a:prstGeom prst="rect">
            <a:avLst/>
          </a:prstGeom>
          <a:noFill/>
        </p:spPr>
        <p:txBody>
          <a:bodyPr wrap="square" lIns="0" tIns="0" rIns="0" bIns="0" rtlCol="0" anchor="b" anchorCtr="0">
            <a:noAutofit/>
          </a:bodyPr>
          <a:lstStyle/>
          <a:p>
            <a:r>
              <a:rPr lang="en-GB" sz="900" kern="1200" dirty="0">
                <a:solidFill>
                  <a:schemeClr val="tx1"/>
                </a:solidFill>
                <a:effectLst/>
                <a:latin typeface="Calibri Light" panose="020F0302020204030204" pitchFamily="34" charset="0"/>
                <a:ea typeface="+mn-ea"/>
                <a:cs typeface="Calibri Light" panose="020F0302020204030204" pitchFamily="34" charset="0"/>
              </a:rPr>
              <a:t>This is an internal document which provides confidential advice and guidance to partners and staff of Deloitte LLP and its subsidiaries. It is not to be copied or made available to any other party.
</a:t>
            </a:r>
          </a:p>
        </p:txBody>
      </p:sp>
      <p:pic>
        <p:nvPicPr>
          <p:cNvPr id="15" name="Logo" descr="{&quot;templafy&quot;:{&quot;id&quot;:&quot;16775c7d-822f-49d3-9f44-5922b8418a2f&quot;}}">
            <a:extLst>
              <a:ext uri="{FF2B5EF4-FFF2-40B4-BE49-F238E27FC236}">
                <a16:creationId xmlns:a16="http://schemas.microsoft.com/office/drawing/2014/main" id="{A76B8B82-2AD6-4674-B103-8AECAE1EC3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359" y="462957"/>
            <a:ext cx="2286681" cy="1002312"/>
          </a:xfrm>
          <a:prstGeom prst="rect">
            <a:avLst/>
          </a:prstGeom>
        </p:spPr>
      </p:pic>
      <p:sp>
        <p:nvSpPr>
          <p:cNvPr id="5" name="text" descr="{&quot;templafy&quot;:{&quot;id&quot;:&quot;03971c56-fbb9-442f-a5c1-6021cf9d8f5e&quot;}}" hidden="1" title="UserProfile.LegalEntity.{{Form.InternalExternal.PowerpointPrefix}}_{{DocumentLanguage}}">
            <a:extLst>
              <a:ext uri="{FF2B5EF4-FFF2-40B4-BE49-F238E27FC236}">
                <a16:creationId xmlns:a16="http://schemas.microsoft.com/office/drawing/2014/main" id="{62BCF646-8E44-D6E8-65F6-735A586E6CA3}"/>
              </a:ext>
            </a:extLst>
          </p:cNvPr>
          <p:cNvSpPr txBox="1"/>
          <p:nvPr userDrawn="1"/>
        </p:nvSpPr>
        <p:spPr>
          <a:xfrm>
            <a:off x="474359" y="2424905"/>
            <a:ext cx="7623175" cy="3999600"/>
          </a:xfrm>
          <a:prstGeom prst="rect">
            <a:avLst/>
          </a:prstGeom>
          <a:noFill/>
        </p:spPr>
        <p:txBody>
          <a:bodyPr wrap="square" lIns="0" tIns="0" rIns="0" bIns="0" rtlCol="0" anchor="b" anchorCtr="0">
            <a:noAutofit/>
          </a:bodyPr>
          <a:lstStyle/>
          <a:p>
            <a:r>
              <a:rPr lang="en-GB" sz="900" kern="1200" dirty="0">
                <a:solidFill>
                  <a:schemeClr val="tx1"/>
                </a:solidFill>
                <a:effectLst/>
                <a:latin typeface="Calibri Light" panose="020F0302020204030204" pitchFamily="34" charset="0"/>
                <a:ea typeface="+mn-ea"/>
                <a:cs typeface="Calibri Light" panose="020F0302020204030204" pitchFamily="34" charset="0"/>
              </a:rPr>
              <a:t>This publication has been written in general terms and we recommend that you obtain professional advice before acting or refraining from action on any of the contents of this publication. Deloitte LLP accepts no liability for any loss occasioned to any person acting or refraining from action as a result of any material in this publication.
Deloitte LLP is a limited liability partnership registered in England and Wales with registered number OC303675 and its registered office at 1 New Street Square, London, EC4A 3HQ, United Kingdom. 
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see www.deloitte.com/about to learn more about our global network of member firms.
</a:t>
            </a:r>
            <a:endParaRPr lang="en-GB" dirty="0"/>
          </a:p>
        </p:txBody>
      </p:sp>
      <p:sp>
        <p:nvSpPr>
          <p:cNvPr id="6" name="text" descr="{&quot;templafy&quot;:{&quot;id&quot;:&quot;f4f7744a-3ac3-423c-8163-647d1ee8ce6b&quot;}}" title="UserProfile.LegalEntity.{{Form.InternalExternal.PowerpointPrefix}}_{{DocumentLanguage}}">
            <a:extLst>
              <a:ext uri="{FF2B5EF4-FFF2-40B4-BE49-F238E27FC236}">
                <a16:creationId xmlns:a16="http://schemas.microsoft.com/office/drawing/2014/main" id="{DCA91DAB-6E34-AD89-3563-3BAF100334EA}"/>
              </a:ext>
            </a:extLst>
          </p:cNvPr>
          <p:cNvSpPr txBox="1"/>
          <p:nvPr userDrawn="1"/>
        </p:nvSpPr>
        <p:spPr>
          <a:xfrm>
            <a:off x="474359" y="2756620"/>
            <a:ext cx="7623175" cy="3999600"/>
          </a:xfrm>
          <a:prstGeom prst="rect">
            <a:avLst/>
          </a:prstGeom>
          <a:noFill/>
        </p:spPr>
        <p:txBody>
          <a:bodyPr wrap="square" lIns="0" tIns="0" rIns="0" bIns="0" rtlCol="0" anchor="b" anchorCtr="0">
            <a:noAutofit/>
          </a:bodyPr>
          <a:lstStyle/>
          <a:p>
            <a:r>
              <a:rPr lang="en-GB" sz="900" kern="1200" dirty="0">
                <a:solidFill>
                  <a:schemeClr val="tx1"/>
                </a:solidFill>
                <a:effectLst/>
                <a:latin typeface="Calibri Light" panose="020F0302020204030204" pitchFamily="34" charset="0"/>
                <a:ea typeface="+mn-ea"/>
                <a:cs typeface="Calibri Light" panose="020F0302020204030204" pitchFamily="34" charset="0"/>
              </a:rPr>
              <a:t>© 2023 Deloitte LLP. All rights reserved.</a:t>
            </a:r>
          </a:p>
        </p:txBody>
      </p:sp>
    </p:spTree>
    <p:extLst>
      <p:ext uri="{BB962C8B-B14F-4D97-AF65-F5344CB8AC3E}">
        <p14:creationId xmlns:p14="http://schemas.microsoft.com/office/powerpoint/2010/main" val="1056115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pyright">
    <p:spTree>
      <p:nvGrpSpPr>
        <p:cNvPr id="1" name=""/>
        <p:cNvGrpSpPr/>
        <p:nvPr/>
      </p:nvGrpSpPr>
      <p:grpSpPr>
        <a:xfrm>
          <a:off x="0" y="0"/>
          <a:ext cx="0" cy="0"/>
          <a:chOff x="0" y="0"/>
          <a:chExt cx="0" cy="0"/>
        </a:xfrm>
      </p:grpSpPr>
      <p:pic>
        <p:nvPicPr>
          <p:cNvPr id="14" name="Logo_White" descr="{&quot;templafy&quot;:{&quot;id&quot;:&quot;33892ee2-9672-4ffa-8673-bb6f052023c9&quot;}}">
            <a:extLst>
              <a:ext uri="{FF2B5EF4-FFF2-40B4-BE49-F238E27FC236}">
                <a16:creationId xmlns:a16="http://schemas.microsoft.com/office/drawing/2014/main" id="{3264FC9A-AEDC-4C30-8A35-905CACD26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358" y="462957"/>
            <a:ext cx="2286683" cy="1002312"/>
          </a:xfrm>
          <a:prstGeom prst="rect">
            <a:avLst/>
          </a:prstGeom>
        </p:spPr>
      </p:pic>
      <p:sp>
        <p:nvSpPr>
          <p:cNvPr id="10" name="text" descr="{&quot;templafy&quot;:{&quot;id&quot;:&quot;44140ad1-6ff8-4366-8e96-637b10d552bb&quot;}}" title="UserProfile.LegalEntity.{{Form.InternalExternal.PowerpointPrefix}}_{{DocumentLanguage}}">
            <a:extLst>
              <a:ext uri="{FF2B5EF4-FFF2-40B4-BE49-F238E27FC236}">
                <a16:creationId xmlns:a16="http://schemas.microsoft.com/office/drawing/2014/main" id="{CFA40709-A77B-D128-4073-1F0459FFAD4E}"/>
              </a:ext>
            </a:extLst>
          </p:cNvPr>
          <p:cNvSpPr txBox="1"/>
          <p:nvPr userDrawn="1"/>
        </p:nvSpPr>
        <p:spPr>
          <a:xfrm>
            <a:off x="474358" y="2590763"/>
            <a:ext cx="7623175" cy="3999600"/>
          </a:xfrm>
          <a:prstGeom prst="rect">
            <a:avLst/>
          </a:prstGeom>
          <a:noFill/>
        </p:spPr>
        <p:txBody>
          <a:bodyPr wrap="square" lIns="0" tIns="0" rIns="0" bIns="0" rtlCol="0" anchor="b" anchorCtr="0">
            <a:noAutofit/>
          </a:bodyPr>
          <a:lstStyle/>
          <a:p>
            <a:r>
              <a:rPr lang="en-GB" sz="900" kern="1200" dirty="0">
                <a:solidFill>
                  <a:schemeClr val="bg1"/>
                </a:solidFill>
                <a:effectLst/>
                <a:latin typeface="Calibri Light" panose="020F0302020204030204" pitchFamily="34" charset="0"/>
                <a:ea typeface="+mn-ea"/>
                <a:cs typeface="Calibri Light" panose="020F0302020204030204" pitchFamily="34" charset="0"/>
              </a:rPr>
              <a:t>This is an internal document which provides confidential advice and guidance to partners and staff of Deloitte LLP and its subsidiaries. It is not to be copied or made available to any other party.
</a:t>
            </a:r>
          </a:p>
        </p:txBody>
      </p:sp>
      <p:sp>
        <p:nvSpPr>
          <p:cNvPr id="11" name="text" descr="{&quot;templafy&quot;:{&quot;id&quot;:&quot;c4f34532-d02d-4e2a-8feb-ae9ed13ce4da&quot;}}" hidden="1" title="UserProfile.LegalEntity.{{Form.InternalExternal.PowerpointPrefix}}_{{DocumentLanguage}}">
            <a:extLst>
              <a:ext uri="{FF2B5EF4-FFF2-40B4-BE49-F238E27FC236}">
                <a16:creationId xmlns:a16="http://schemas.microsoft.com/office/drawing/2014/main" id="{E111FBBB-3B40-EB2C-2F4F-F126D806550F}"/>
              </a:ext>
            </a:extLst>
          </p:cNvPr>
          <p:cNvSpPr txBox="1"/>
          <p:nvPr userDrawn="1"/>
        </p:nvSpPr>
        <p:spPr>
          <a:xfrm>
            <a:off x="474359" y="2424905"/>
            <a:ext cx="7623175" cy="3999600"/>
          </a:xfrm>
          <a:prstGeom prst="rect">
            <a:avLst/>
          </a:prstGeom>
          <a:noFill/>
        </p:spPr>
        <p:txBody>
          <a:bodyPr wrap="square" lIns="0" tIns="0" rIns="0" bIns="0" rtlCol="0" anchor="b" anchorCtr="0">
            <a:noAutofit/>
          </a:bodyPr>
          <a:lstStyle/>
          <a:p>
            <a:r>
              <a:rPr lang="en-GB" sz="900" kern="1200" dirty="0">
                <a:solidFill>
                  <a:schemeClr val="bg1"/>
                </a:solidFill>
                <a:effectLst/>
                <a:latin typeface="Calibri Light" panose="020F0302020204030204" pitchFamily="34" charset="0"/>
                <a:ea typeface="+mn-ea"/>
                <a:cs typeface="Calibri Light" panose="020F0302020204030204" pitchFamily="34" charset="0"/>
              </a:rPr>
              <a:t>This publication has been written in general terms and we recommend that you obtain professional advice before acting or refraining from action on any of the contents of this publication. Deloitte LLP accepts no liability for any loss occasioned to any person acting or refraining from action as a result of any material in this publication.
Deloitte LLP is a limited liability partnership registered in England and Wales with registered number OC303675 and its registered office at 1 New Street Square, London, EC4A 3HQ, United Kingdom. 
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see www.deloitte.com/about to learn more about our global network of member firms.
</a:t>
            </a:r>
            <a:endParaRPr lang="en-GB" dirty="0"/>
          </a:p>
        </p:txBody>
      </p:sp>
      <p:sp>
        <p:nvSpPr>
          <p:cNvPr id="12" name="text" descr="{&quot;templafy&quot;:{&quot;id&quot;:&quot;ed046b2b-5e2d-432b-89da-64179b0464c0&quot;}}" title="UserProfile.LegalEntity.{{Form.InternalExternal.PowerpointPrefix}}_{{DocumentLanguage}}">
            <a:extLst>
              <a:ext uri="{FF2B5EF4-FFF2-40B4-BE49-F238E27FC236}">
                <a16:creationId xmlns:a16="http://schemas.microsoft.com/office/drawing/2014/main" id="{1FFD8E91-A3AC-40C3-E418-DBF7D3FFF5DB}"/>
              </a:ext>
            </a:extLst>
          </p:cNvPr>
          <p:cNvSpPr txBox="1"/>
          <p:nvPr userDrawn="1"/>
        </p:nvSpPr>
        <p:spPr>
          <a:xfrm>
            <a:off x="474359" y="2756620"/>
            <a:ext cx="7623175" cy="3999600"/>
          </a:xfrm>
          <a:prstGeom prst="rect">
            <a:avLst/>
          </a:prstGeom>
          <a:noFill/>
        </p:spPr>
        <p:txBody>
          <a:bodyPr wrap="square" lIns="0" tIns="0" rIns="0" bIns="0" rtlCol="0" anchor="b" anchorCtr="0">
            <a:noAutofit/>
          </a:bodyPr>
          <a:lstStyle/>
          <a:p>
            <a:r>
              <a:rPr lang="en-GB" sz="900" kern="1200" dirty="0">
                <a:solidFill>
                  <a:schemeClr val="bg1"/>
                </a:solidFill>
                <a:effectLst/>
                <a:latin typeface="Calibri Light" panose="020F0302020204030204" pitchFamily="34" charset="0"/>
                <a:ea typeface="+mn-ea"/>
                <a:cs typeface="Calibri Light" panose="020F0302020204030204" pitchFamily="34" charset="0"/>
              </a:rPr>
              <a:t>© 2023 Deloitte LLP. All rights reserved.</a:t>
            </a:r>
          </a:p>
        </p:txBody>
      </p:sp>
    </p:spTree>
    <p:extLst>
      <p:ext uri="{BB962C8B-B14F-4D97-AF65-F5344CB8AC3E}">
        <p14:creationId xmlns:p14="http://schemas.microsoft.com/office/powerpoint/2010/main" val="15839858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393186EF-EDA6-4FB6-DBB5-0870ED2DE095}"/>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5" name="Title 4">
            <a:extLst>
              <a:ext uri="{FF2B5EF4-FFF2-40B4-BE49-F238E27FC236}">
                <a16:creationId xmlns:a16="http://schemas.microsoft.com/office/drawing/2014/main" id="{5A96E061-D2C3-FC25-D627-4011DE92818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489415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GB" noProof="0" dirty="0"/>
              <a:t>Click icon to add picture</a:t>
            </a:r>
            <a:endParaRPr lang="en-GB"/>
          </a:p>
        </p:txBody>
      </p:sp>
      <p:pic>
        <p:nvPicPr>
          <p:cNvPr id="16" name="Logo_White" descr="{&quot;templafy&quot;:{&quot;id&quot;:&quot;c5426e44-6c3a-421b-bafa-de693100544e&quot;}}">
            <a:extLst>
              <a:ext uri="{FF2B5EF4-FFF2-40B4-BE49-F238E27FC236}">
                <a16:creationId xmlns:a16="http://schemas.microsoft.com/office/drawing/2014/main" id="{4CBE280A-0378-4694-AA61-AAC4649964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358" y="462957"/>
            <a:ext cx="2286683" cy="1002312"/>
          </a:xfrm>
          <a:prstGeom prst="rect">
            <a:avLst/>
          </a:prstGeom>
        </p:spPr>
      </p:pic>
      <p:sp>
        <p:nvSpPr>
          <p:cNvPr id="11" name="Title 1">
            <a:extLst>
              <a:ext uri="{FF2B5EF4-FFF2-40B4-BE49-F238E27FC236}">
                <a16:creationId xmlns:a16="http://schemas.microsoft.com/office/drawing/2014/main" id="{3D58A633-0021-4DAD-A2DA-9541178354B2}"/>
              </a:ext>
            </a:extLst>
          </p:cNvPr>
          <p:cNvSpPr>
            <a:spLocks noGrp="1"/>
          </p:cNvSpPr>
          <p:nvPr>
            <p:ph type="ctrTitle"/>
          </p:nvPr>
        </p:nvSpPr>
        <p:spPr bwMode="gray">
          <a:xfrm>
            <a:off x="275619" y="4798141"/>
            <a:ext cx="4446269" cy="1253337"/>
          </a:xfrm>
        </p:spPr>
        <p:txBody>
          <a:bodyPr anchor="t" anchorCtr="0">
            <a:noAutofit/>
          </a:bodyPr>
          <a:lstStyle>
            <a:lvl1pPr algn="l">
              <a:lnSpc>
                <a:spcPct val="100000"/>
              </a:lnSpc>
              <a:defRPr sz="2800" b="0">
                <a:solidFill>
                  <a:schemeClr val="accent1"/>
                </a:solidFill>
                <a:latin typeface="+mn-lt"/>
                <a:ea typeface="Open Sans" panose="020B0606030504020204" pitchFamily="34" charset="0"/>
                <a:cs typeface="Calibri" panose="020F0502020204030204" pitchFamily="34" charset="0"/>
              </a:defRPr>
            </a:lvl1pPr>
          </a:lstStyle>
          <a:p>
            <a:r>
              <a:rPr lang="en-GB" noProof="0" dirty="0"/>
              <a:t>Click to edit Master title style</a:t>
            </a:r>
            <a:endParaRPr lang="en-GB"/>
          </a:p>
        </p:txBody>
      </p:sp>
      <p:sp>
        <p:nvSpPr>
          <p:cNvPr id="12" name="Text Placeholder 4">
            <a:extLst>
              <a:ext uri="{FF2B5EF4-FFF2-40B4-BE49-F238E27FC236}">
                <a16:creationId xmlns:a16="http://schemas.microsoft.com/office/drawing/2014/main" id="{9195BCDD-2392-4CBF-8800-59C2AF64B3CA}"/>
              </a:ext>
            </a:extLst>
          </p:cNvPr>
          <p:cNvSpPr>
            <a:spLocks noGrp="1"/>
          </p:cNvSpPr>
          <p:nvPr>
            <p:ph type="body" sz="quarter" idx="10"/>
          </p:nvPr>
        </p:nvSpPr>
        <p:spPr>
          <a:xfrm>
            <a:off x="275619" y="6155777"/>
            <a:ext cx="4446269" cy="471053"/>
          </a:xfrm>
          <a:prstGeom prst="rect">
            <a:avLst/>
          </a:prstGeom>
        </p:spPr>
        <p:txBody>
          <a:bodyPr>
            <a:noAutofit/>
          </a:bodyPr>
          <a:lstStyle>
            <a:lvl1pPr>
              <a:spcAft>
                <a:spcPts val="0"/>
              </a:spcAft>
              <a:defRPr sz="140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p:txBody>
      </p:sp>
    </p:spTree>
    <p:extLst>
      <p:ext uri="{BB962C8B-B14F-4D97-AF65-F5344CB8AC3E}">
        <p14:creationId xmlns:p14="http://schemas.microsoft.com/office/powerpoint/2010/main" val="3154862098"/>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393186EF-EDA6-4FB6-DBB5-0870ED2DE095}"/>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5" name="Title 4">
            <a:extLst>
              <a:ext uri="{FF2B5EF4-FFF2-40B4-BE49-F238E27FC236}">
                <a16:creationId xmlns:a16="http://schemas.microsoft.com/office/drawing/2014/main" id="{5A96E061-D2C3-FC25-D627-4011DE92818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672494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8808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ubtitle &amp; 1 column tex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dirty="0"/>
              <a:t>Click to add subtitle</a:t>
            </a:r>
            <a:endParaRPr lang="en-GB"/>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sz="2000"/>
            </a:lvl1pPr>
          </a:lstStyle>
          <a:p>
            <a:r>
              <a:rPr lang="en-GB" noProof="0" dirty="0"/>
              <a:t>Click to edit Master title style</a:t>
            </a:r>
            <a:endParaRPr lang="en-GB"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858473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4334-1978-4F5A-A82D-23B26AD4C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EF3691-306C-4F71-9E50-F663B69EC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44BA88F-35D0-4F3D-8737-60BE9C3FF5A8}"/>
              </a:ext>
            </a:extLst>
          </p:cNvPr>
          <p:cNvSpPr>
            <a:spLocks noGrp="1"/>
          </p:cNvSpPr>
          <p:nvPr>
            <p:ph type="dt" sz="half" idx="10"/>
          </p:nvPr>
        </p:nvSpPr>
        <p:spPr/>
        <p:txBody>
          <a:bodyPr/>
          <a:lstStyle/>
          <a:p>
            <a:r>
              <a:rPr lang="en-GB" dirty="0"/>
              <a:t>Alan Teixeira</a:t>
            </a:r>
          </a:p>
        </p:txBody>
      </p:sp>
      <p:sp>
        <p:nvSpPr>
          <p:cNvPr id="5" name="Footer Placeholder 4">
            <a:extLst>
              <a:ext uri="{FF2B5EF4-FFF2-40B4-BE49-F238E27FC236}">
                <a16:creationId xmlns:a16="http://schemas.microsoft.com/office/drawing/2014/main" id="{EF9EA7C4-C5EE-4C60-BBB6-BF8DE76678B1}"/>
              </a:ext>
            </a:extLst>
          </p:cNvPr>
          <p:cNvSpPr>
            <a:spLocks noGrp="1"/>
          </p:cNvSpPr>
          <p:nvPr>
            <p:ph type="ftr" sz="quarter" idx="11"/>
          </p:nvPr>
        </p:nvSpPr>
        <p:spPr/>
        <p:txBody>
          <a:bodyPr/>
          <a:lstStyle>
            <a:lvl1pPr>
              <a:defRPr sz="1600" b="0"/>
            </a:lvl1pPr>
          </a:lstStyle>
          <a:p>
            <a:r>
              <a:rPr lang="en-GB" dirty="0"/>
              <a:t>Bite Size</a:t>
            </a:r>
          </a:p>
        </p:txBody>
      </p:sp>
      <p:sp>
        <p:nvSpPr>
          <p:cNvPr id="6" name="Slide Number Placeholder 5">
            <a:extLst>
              <a:ext uri="{FF2B5EF4-FFF2-40B4-BE49-F238E27FC236}">
                <a16:creationId xmlns:a16="http://schemas.microsoft.com/office/drawing/2014/main" id="{F84C387E-85EB-4CF8-9E63-9AFB6AFE1348}"/>
              </a:ext>
            </a:extLst>
          </p:cNvPr>
          <p:cNvSpPr>
            <a:spLocks noGrp="1"/>
          </p:cNvSpPr>
          <p:nvPr>
            <p:ph type="sldNum" sz="quarter" idx="12"/>
          </p:nvPr>
        </p:nvSpPr>
        <p:spPr/>
        <p:txBody>
          <a:bodyPr/>
          <a:lstStyle/>
          <a:p>
            <a:fld id="{B430DFDE-F34D-4A56-8FB8-E6DF137B0EC8}" type="slidenum">
              <a:rPr lang="en-GB" smtClean="0"/>
              <a:pPr/>
              <a:t>‹#›</a:t>
            </a:fld>
            <a:endParaRPr lang="en-GB" dirty="0"/>
          </a:p>
        </p:txBody>
      </p:sp>
    </p:spTree>
    <p:extLst>
      <p:ext uri="{BB962C8B-B14F-4D97-AF65-F5344CB8AC3E}">
        <p14:creationId xmlns:p14="http://schemas.microsoft.com/office/powerpoint/2010/main" val="350799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blee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82DE93FF-A71F-43E7-9ABE-80BFBAA5F412}"/>
              </a:ext>
            </a:extLst>
          </p:cNvPr>
          <p:cNvPicPr>
            <a:picLocks noChangeAspect="1"/>
          </p:cNvPicPr>
          <p:nvPr userDrawn="1"/>
        </p:nvPicPr>
        <p:blipFill rotWithShape="1">
          <a:blip r:embed="rId2"/>
          <a:srcRect t="2573" b="1131"/>
          <a:stretch/>
        </p:blipFill>
        <p:spPr>
          <a:xfrm>
            <a:off x="0" y="0"/>
            <a:ext cx="12277725" cy="6858000"/>
          </a:xfrm>
          <a:prstGeom prst="rect">
            <a:avLst/>
          </a:prstGeom>
        </p:spPr>
      </p:pic>
      <p:sp>
        <p:nvSpPr>
          <p:cNvPr id="11" name="Title 1">
            <a:extLst>
              <a:ext uri="{FF2B5EF4-FFF2-40B4-BE49-F238E27FC236}">
                <a16:creationId xmlns:a16="http://schemas.microsoft.com/office/drawing/2014/main" id="{3D58A633-0021-4DAD-A2DA-9541178354B2}"/>
              </a:ext>
            </a:extLst>
          </p:cNvPr>
          <p:cNvSpPr>
            <a:spLocks noGrp="1"/>
          </p:cNvSpPr>
          <p:nvPr>
            <p:ph type="ctrTitle"/>
          </p:nvPr>
        </p:nvSpPr>
        <p:spPr bwMode="gray">
          <a:xfrm>
            <a:off x="275619" y="4798141"/>
            <a:ext cx="4446269" cy="1253337"/>
          </a:xfrm>
        </p:spPr>
        <p:txBody>
          <a:bodyPr anchor="t" anchorCtr="0">
            <a:noAutofit/>
          </a:bodyPr>
          <a:lstStyle>
            <a:lvl1pPr algn="l">
              <a:lnSpc>
                <a:spcPct val="100000"/>
              </a:lnSpc>
              <a:defRPr sz="2800" b="0">
                <a:solidFill>
                  <a:schemeClr val="accent1"/>
                </a:solidFill>
                <a:latin typeface="+mn-lt"/>
                <a:ea typeface="Open Sans" panose="020B0606030504020204" pitchFamily="34" charset="0"/>
                <a:cs typeface="Calibri" panose="020F0502020204030204" pitchFamily="34" charset="0"/>
              </a:defRPr>
            </a:lvl1pPr>
          </a:lstStyle>
          <a:p>
            <a:r>
              <a:rPr lang="en-GB" noProof="0" dirty="0"/>
              <a:t>Click to edit Master title style</a:t>
            </a:r>
            <a:endParaRPr lang="en-GB"/>
          </a:p>
        </p:txBody>
      </p:sp>
      <p:sp>
        <p:nvSpPr>
          <p:cNvPr id="12" name="Text Placeholder 4">
            <a:extLst>
              <a:ext uri="{FF2B5EF4-FFF2-40B4-BE49-F238E27FC236}">
                <a16:creationId xmlns:a16="http://schemas.microsoft.com/office/drawing/2014/main" id="{9195BCDD-2392-4CBF-8800-59C2AF64B3CA}"/>
              </a:ext>
            </a:extLst>
          </p:cNvPr>
          <p:cNvSpPr>
            <a:spLocks noGrp="1"/>
          </p:cNvSpPr>
          <p:nvPr>
            <p:ph type="body" sz="quarter" idx="10"/>
          </p:nvPr>
        </p:nvSpPr>
        <p:spPr>
          <a:xfrm>
            <a:off x="275619" y="6155777"/>
            <a:ext cx="4446269" cy="471053"/>
          </a:xfrm>
          <a:prstGeom prst="rect">
            <a:avLst/>
          </a:prstGeom>
        </p:spPr>
        <p:txBody>
          <a:bodyPr>
            <a:noAutofit/>
          </a:bodyPr>
          <a:lstStyle>
            <a:lvl1pPr>
              <a:spcAft>
                <a:spcPts val="0"/>
              </a:spcAft>
              <a:defRPr sz="140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p:txBody>
      </p:sp>
      <p:pic>
        <p:nvPicPr>
          <p:cNvPr id="16" name="Logo_White" descr="{&quot;templafy&quot;:{&quot;id&quot;:&quot;acfadbed-43bb-4586-8c52-abdbe66ebcea&quot;}}">
            <a:extLst>
              <a:ext uri="{FF2B5EF4-FFF2-40B4-BE49-F238E27FC236}">
                <a16:creationId xmlns:a16="http://schemas.microsoft.com/office/drawing/2014/main" id="{4CBE280A-0378-4694-AA61-AAC4649964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358" y="462957"/>
            <a:ext cx="2286683" cy="1002312"/>
          </a:xfrm>
          <a:prstGeom prst="rect">
            <a:avLst/>
          </a:prstGeom>
        </p:spPr>
      </p:pic>
    </p:spTree>
    <p:extLst>
      <p:ext uri="{BB962C8B-B14F-4D97-AF65-F5344CB8AC3E}">
        <p14:creationId xmlns:p14="http://schemas.microsoft.com/office/powerpoint/2010/main" val="131442202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rmAutofit/>
          </a:bodyPr>
          <a:lstStyle>
            <a:lvl1pPr>
              <a:spcBef>
                <a:spcPts val="185"/>
              </a:spcBef>
              <a:defRPr sz="1200">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GB" dirty="0"/>
              <a:t>Click to edit Master text styles</a:t>
            </a:r>
            <a:endParaRPr lang="en-GB"/>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400"/>
            </a:lvl1pPr>
            <a:lvl2pPr>
              <a:spcBef>
                <a:spcPts val="277"/>
              </a:spcBef>
              <a:defRPr/>
            </a:lvl2pPr>
            <a:lvl3pPr>
              <a:spcBef>
                <a:spcPts val="277"/>
              </a:spcBef>
              <a:defRPr/>
            </a:lvl3pPr>
            <a:lvl4pPr>
              <a:spcBef>
                <a:spcPts val="277"/>
              </a:spcBef>
              <a:defRPr/>
            </a:lvl4pPr>
            <a:lvl5pPr>
              <a:spcBef>
                <a:spcPts val="277"/>
              </a:spcBef>
              <a:defRPr/>
            </a:lvl5pPr>
          </a:lstStyle>
          <a:p>
            <a:pPr lvl="0"/>
            <a:r>
              <a:rPr lang="en-GB" dirty="0"/>
              <a:t>Click to edit Master text styles</a:t>
            </a:r>
            <a:endParaRPr lang="en-GB"/>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Tree>
    <p:extLst>
      <p:ext uri="{BB962C8B-B14F-4D97-AF65-F5344CB8AC3E}">
        <p14:creationId xmlns:p14="http://schemas.microsoft.com/office/powerpoint/2010/main" val="1128126015"/>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182880" tIns="182880" rIns="182880" bIns="182880" rtlCol="0">
            <a:normAutofit/>
          </a:bodyPr>
          <a:lstStyle>
            <a:lvl1pPr>
              <a:defRPr>
                <a:latin typeface="+mj-lt"/>
              </a:defRPr>
            </a:lvl1pPr>
            <a:lvl2pPr>
              <a:defRPr>
                <a:latin typeface="+mj-lt"/>
              </a:defRPr>
            </a:lvl2pPr>
            <a:lvl3pPr>
              <a:defRPr>
                <a:latin typeface="+mn-lt"/>
              </a:defRPr>
            </a:lvl3pPr>
            <a:lvl4pPr>
              <a:defRPr>
                <a:latin typeface="+mn-lt"/>
              </a:defRPr>
            </a:lvl4pPr>
            <a:lvl5pPr>
              <a:defRPr>
                <a:latin typeface="+mn-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4" name="Text Placeholder 8">
            <a:extLst>
              <a:ext uri="{FF2B5EF4-FFF2-40B4-BE49-F238E27FC236}">
                <a16:creationId xmlns:a16="http://schemas.microsoft.com/office/drawing/2014/main" id="{32D9F8E6-4634-4128-96B3-16DEAB1925F6}"/>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5" name="Title 1">
            <a:extLst>
              <a:ext uri="{FF2B5EF4-FFF2-40B4-BE49-F238E27FC236}">
                <a16:creationId xmlns:a16="http://schemas.microsoft.com/office/drawing/2014/main" id="{BC973D8F-8952-4940-97C1-FF03EA558E14}"/>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1071452732"/>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_black">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700213"/>
            <a:ext cx="11165416" cy="4678986"/>
          </a:xfrm>
          <a:prstGeom prst="rect">
            <a:avLst/>
          </a:prstGeom>
        </p:spPr>
        <p:txBody>
          <a:bodyPr vert="horz" lIns="182880" tIns="182880" rIns="182880" bIns="182880" rtlCol="0">
            <a:norm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7" name="TextBox 6">
            <a:extLst>
              <a:ext uri="{FF2B5EF4-FFF2-40B4-BE49-F238E27FC236}">
                <a16:creationId xmlns:a16="http://schemas.microsoft.com/office/drawing/2014/main" id="{05BE989B-C09B-4026-9E62-E689E5CE0890}"/>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dirty="0">
              <a:solidFill>
                <a:schemeClr val="bg1"/>
              </a:solidFill>
              <a:latin typeface="Calibri" panose="020F0502020204030204" pitchFamily="34" charset="0"/>
              <a:cs typeface="Calibri" panose="020F0502020204030204" pitchFamily="34" charset="0"/>
            </a:endParaRPr>
          </a:p>
        </p:txBody>
      </p:sp>
      <p:sp>
        <p:nvSpPr>
          <p:cNvPr id="10" name="Text Placeholder 8">
            <a:extLst>
              <a:ext uri="{FF2B5EF4-FFF2-40B4-BE49-F238E27FC236}">
                <a16:creationId xmlns:a16="http://schemas.microsoft.com/office/drawing/2014/main" id="{AFAEB9C6-EEC7-4CE3-A115-01EDDAA0B38B}"/>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1" name="Title 1">
            <a:extLst>
              <a:ext uri="{FF2B5EF4-FFF2-40B4-BE49-F238E27FC236}">
                <a16:creationId xmlns:a16="http://schemas.microsoft.com/office/drawing/2014/main" id="{81EB5EAE-D4BA-458F-9214-BCD68B9EFB5F}"/>
              </a:ext>
            </a:extLst>
          </p:cNvPr>
          <p:cNvSpPr>
            <a:spLocks noGrp="1"/>
          </p:cNvSpPr>
          <p:nvPr>
            <p:ph type="title" hasCustomPrompt="1"/>
          </p:nvPr>
        </p:nvSpPr>
        <p:spPr>
          <a:xfrm>
            <a:off x="501651" y="307341"/>
            <a:ext cx="11188700" cy="439317"/>
          </a:xfrm>
        </p:spPr>
        <p:txBody>
          <a:bodyPr>
            <a:noAutofit/>
          </a:bodyPr>
          <a:lstStyle>
            <a:lvl1pPr>
              <a:defRPr>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21248835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atin typeface="+mj-lt"/>
              </a:defRPr>
            </a:lvl1pPr>
            <a:lvl2pPr>
              <a:tabLst>
                <a:tab pos="5029200" algn="r"/>
              </a:tabLst>
              <a:defRPr>
                <a:latin typeface="+mj-lt"/>
              </a:defRPr>
            </a:lvl2pPr>
            <a:lvl3pPr>
              <a:tabLst>
                <a:tab pos="5029200" algn="r"/>
              </a:tabLst>
              <a:defRPr>
                <a:latin typeface="+mj-lt"/>
              </a:defRPr>
            </a:lvl3pPr>
            <a:lvl4pPr>
              <a:tabLst>
                <a:tab pos="5029200" algn="r"/>
              </a:tabLst>
              <a:defRPr>
                <a:latin typeface="+mj-lt"/>
              </a:defRPr>
            </a:lvl4pPr>
            <a:lvl5pPr>
              <a:tabLst>
                <a:tab pos="5029200" algn="r"/>
              </a:tabLst>
              <a:defRPr baseline="0">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atin typeface="+mj-lt"/>
              </a:defRPr>
            </a:lvl1pPr>
            <a:lvl2pPr>
              <a:tabLst>
                <a:tab pos="5029200" algn="r"/>
              </a:tabLst>
              <a:defRPr>
                <a:latin typeface="+mj-lt"/>
              </a:defRPr>
            </a:lvl2pPr>
            <a:lvl3pPr>
              <a:tabLst>
                <a:tab pos="5029200" algn="r"/>
              </a:tabLst>
              <a:defRPr>
                <a:latin typeface="+mj-lt"/>
              </a:defRPr>
            </a:lvl3pPr>
            <a:lvl4pPr>
              <a:tabLst>
                <a:tab pos="5029200" algn="r"/>
              </a:tabLst>
              <a:defRPr>
                <a:latin typeface="+mj-lt"/>
              </a:defRPr>
            </a:lvl4pPr>
            <a:lvl5pPr>
              <a:tabLst>
                <a:tab pos="5029200" algn="r"/>
              </a:tabLst>
              <a:defRPr baseline="0">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6" name="Text Placeholder 8">
            <a:extLst>
              <a:ext uri="{FF2B5EF4-FFF2-40B4-BE49-F238E27FC236}">
                <a16:creationId xmlns:a16="http://schemas.microsoft.com/office/drawing/2014/main" id="{4DCDB4B1-C63A-4B29-823B-963532F62330}"/>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7" name="Title 1">
            <a:extLst>
              <a:ext uri="{FF2B5EF4-FFF2-40B4-BE49-F238E27FC236}">
                <a16:creationId xmlns:a16="http://schemas.microsoft.com/office/drawing/2014/main" id="{5E4A4F27-72C0-49F9-A37D-C04DED18A3F6}"/>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6643482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solidFill>
                  <a:schemeClr val="bg1"/>
                </a:solidFill>
                <a:latin typeface="+mj-lt"/>
              </a:defRPr>
            </a:lvl1pPr>
            <a:lvl2pPr>
              <a:tabLst>
                <a:tab pos="5029200" algn="r"/>
              </a:tabLst>
              <a:defRPr>
                <a:solidFill>
                  <a:schemeClr val="bg1"/>
                </a:solidFill>
                <a:latin typeface="+mj-lt"/>
              </a:defRPr>
            </a:lvl2pPr>
            <a:lvl3pPr>
              <a:tabLst>
                <a:tab pos="5029200" algn="r"/>
              </a:tabLst>
              <a:defRPr>
                <a:solidFill>
                  <a:schemeClr val="bg1"/>
                </a:solidFill>
                <a:latin typeface="+mj-lt"/>
              </a:defRPr>
            </a:lvl3pPr>
            <a:lvl4pPr>
              <a:tabLst>
                <a:tab pos="5029200" algn="r"/>
              </a:tabLst>
              <a:defRPr>
                <a:solidFill>
                  <a:schemeClr val="bg1"/>
                </a:solidFill>
                <a:latin typeface="+mj-lt"/>
              </a:defRPr>
            </a:lvl4pPr>
            <a:lvl5pPr>
              <a:tabLst>
                <a:tab pos="5029200" algn="r"/>
              </a:tabLst>
              <a:defRPr baseline="0">
                <a:solidFill>
                  <a:schemeClr val="bg1"/>
                </a:solidFill>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solidFill>
                  <a:schemeClr val="bg1"/>
                </a:solidFill>
                <a:latin typeface="+mj-lt"/>
              </a:defRPr>
            </a:lvl1pPr>
            <a:lvl2pPr>
              <a:tabLst>
                <a:tab pos="5029200" algn="r"/>
              </a:tabLst>
              <a:defRPr>
                <a:solidFill>
                  <a:schemeClr val="bg1"/>
                </a:solidFill>
                <a:latin typeface="+mj-lt"/>
              </a:defRPr>
            </a:lvl2pPr>
            <a:lvl3pPr>
              <a:tabLst>
                <a:tab pos="5029200" algn="r"/>
              </a:tabLst>
              <a:defRPr>
                <a:solidFill>
                  <a:schemeClr val="bg1"/>
                </a:solidFill>
                <a:latin typeface="+mj-lt"/>
              </a:defRPr>
            </a:lvl3pPr>
            <a:lvl4pPr>
              <a:tabLst>
                <a:tab pos="5029200" algn="r"/>
              </a:tabLst>
              <a:defRPr>
                <a:solidFill>
                  <a:schemeClr val="bg1"/>
                </a:solidFill>
                <a:latin typeface="+mj-lt"/>
              </a:defRPr>
            </a:lvl4pPr>
            <a:lvl5pPr>
              <a:tabLst>
                <a:tab pos="5029200" algn="r"/>
              </a:tabLst>
              <a:defRPr baseline="0">
                <a:solidFill>
                  <a:schemeClr val="bg1"/>
                </a:solidFill>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2" name="Text Placeholder 8">
            <a:extLst>
              <a:ext uri="{FF2B5EF4-FFF2-40B4-BE49-F238E27FC236}">
                <a16:creationId xmlns:a16="http://schemas.microsoft.com/office/drawing/2014/main" id="{BA6528BD-037F-45AA-A159-CE3F98B4ACB2}"/>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3" name="Title 1">
            <a:extLst>
              <a:ext uri="{FF2B5EF4-FFF2-40B4-BE49-F238E27FC236}">
                <a16:creationId xmlns:a16="http://schemas.microsoft.com/office/drawing/2014/main" id="{4245CD9C-6D63-4D06-BE78-06F0395CA23C}"/>
              </a:ext>
            </a:extLst>
          </p:cNvPr>
          <p:cNvSpPr>
            <a:spLocks noGrp="1"/>
          </p:cNvSpPr>
          <p:nvPr>
            <p:ph type="title" hasCustomPrompt="1"/>
          </p:nvPr>
        </p:nvSpPr>
        <p:spPr>
          <a:xfrm>
            <a:off x="501651" y="307341"/>
            <a:ext cx="11188700" cy="439317"/>
          </a:xfrm>
        </p:spPr>
        <p:txBody>
          <a:bodyPr>
            <a:noAutofit/>
          </a:bodyPr>
          <a:lstStyle>
            <a:lvl1pPr>
              <a:defRPr>
                <a:solidFill>
                  <a:schemeClr val="bg1"/>
                </a:solidFill>
                <a:latin typeface="+mj-lt"/>
              </a:defRPr>
            </a:lvl1pPr>
          </a:lstStyle>
          <a:p>
            <a:r>
              <a:rPr lang="en-GB" dirty="0"/>
              <a:t>Click to add title</a:t>
            </a:r>
            <a:endParaRPr lang="en-GB"/>
          </a:p>
        </p:txBody>
      </p:sp>
    </p:spTree>
    <p:extLst>
      <p:ext uri="{BB962C8B-B14F-4D97-AF65-F5344CB8AC3E}">
        <p14:creationId xmlns:p14="http://schemas.microsoft.com/office/powerpoint/2010/main" val="4951859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182880" tIns="182880" rIns="182880" bIns="18288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8">
            <a:extLst>
              <a:ext uri="{FF2B5EF4-FFF2-40B4-BE49-F238E27FC236}">
                <a16:creationId xmlns:a16="http://schemas.microsoft.com/office/drawing/2014/main" id="{8E194C63-94ED-4C93-8D7D-F70B2B70705A}"/>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11" name="Title 1">
            <a:extLst>
              <a:ext uri="{FF2B5EF4-FFF2-40B4-BE49-F238E27FC236}">
                <a16:creationId xmlns:a16="http://schemas.microsoft.com/office/drawing/2014/main" id="{41E21696-F330-4A4F-A061-2D991F26CC9C}"/>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1125322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extLst>
              <p:ext uri="{D42A27DB-BD31-4B8C-83A1-F6EECF244321}">
                <p14:modId xmlns:p14="http://schemas.microsoft.com/office/powerpoint/2010/main" val="36365733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0" y="321339"/>
            <a:ext cx="11188700" cy="432000"/>
          </a:xfrm>
          <a:prstGeom prst="rect">
            <a:avLst/>
          </a:prstGeom>
        </p:spPr>
        <p:txBody>
          <a:bodyPr vert="horz" lIns="182880" tIns="182880" rIns="182880" bIns="182880" rtlCol="0" anchor="t" anchorCtr="0">
            <a:noAutofit/>
          </a:bodyPr>
          <a:lstStyle/>
          <a:p>
            <a:r>
              <a:rPr lang="en-GB" noProof="0" dirty="0"/>
              <a:t>Click to edit Master title style</a:t>
            </a:r>
            <a:endParaRPr lang="en-GB"/>
          </a:p>
        </p:txBody>
      </p:sp>
      <p:sp>
        <p:nvSpPr>
          <p:cNvPr id="19" name="Text Placeholder 18"/>
          <p:cNvSpPr>
            <a:spLocks noGrp="1"/>
          </p:cNvSpPr>
          <p:nvPr>
            <p:ph type="body" idx="1"/>
          </p:nvPr>
        </p:nvSpPr>
        <p:spPr>
          <a:xfrm>
            <a:off x="501650" y="1665289"/>
            <a:ext cx="11188700" cy="4716462"/>
          </a:xfrm>
          <a:prstGeom prst="rect">
            <a:avLst/>
          </a:prstGeom>
        </p:spPr>
        <p:txBody>
          <a:bodyPr vert="horz" lIns="182880" tIns="182880" rIns="182880" bIns="182880" rtlCol="0">
            <a:normAutofit/>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30363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812" r:id="rId3"/>
    <p:sldLayoutId id="2147483763" r:id="rId4"/>
    <p:sldLayoutId id="2147483766" r:id="rId5"/>
    <p:sldLayoutId id="2147483767" r:id="rId6"/>
    <p:sldLayoutId id="2147483771" r:id="rId7"/>
    <p:sldLayoutId id="2147483775" r:id="rId8"/>
    <p:sldLayoutId id="2147483785" r:id="rId9"/>
    <p:sldLayoutId id="2147483814" r:id="rId10"/>
    <p:sldLayoutId id="2147483681" r:id="rId11"/>
    <p:sldLayoutId id="2147483815" r:id="rId12"/>
    <p:sldLayoutId id="2147483808" r:id="rId13"/>
    <p:sldLayoutId id="2147483816" r:id="rId14"/>
    <p:sldLayoutId id="2147483811" r:id="rId15"/>
    <p:sldLayoutId id="2147483810" r:id="rId16"/>
    <p:sldLayoutId id="2147483806" r:id="rId17"/>
    <p:sldLayoutId id="2147483807" r:id="rId18"/>
    <p:sldLayoutId id="2147483817" r:id="rId19"/>
    <p:sldLayoutId id="2147483819" r:id="rId20"/>
    <p:sldLayoutId id="2147483818" r:id="rId21"/>
    <p:sldLayoutId id="2147483821" r:id="rId22"/>
    <p:sldLayoutId id="2147483822" r:id="rId23"/>
  </p:sldLayoutIdLst>
  <p:transition>
    <p:fade/>
  </p:transition>
  <p:hf hdr="0" dt="0"/>
  <p:txStyles>
    <p:titleStyle>
      <a:lvl1pPr algn="l" defTabSz="914400" rtl="0" eaLnBrk="1" latinLnBrk="0" hangingPunct="1">
        <a:spcBef>
          <a:spcPct val="0"/>
        </a:spcBef>
        <a:buNone/>
        <a:defRPr sz="240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400" b="0" kern="1200">
          <a:solidFill>
            <a:schemeClr val="tx1"/>
          </a:solidFill>
          <a:latin typeface="+mj-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4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4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4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4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userDrawn="1">
          <p15:clr>
            <a:srgbClr val="F26B43"/>
          </p15:clr>
        </p15:guide>
        <p15:guide id="24" orient="horz" pos="2160" userDrawn="1">
          <p15:clr>
            <a:srgbClr val="F26B43"/>
          </p15:clr>
        </p15:guide>
        <p15:guide id="25" orient="horz" pos="3968" userDrawn="1">
          <p15:clr>
            <a:srgbClr val="F26B43"/>
          </p15:clr>
        </p15:guide>
        <p15:guide id="26" pos="296" userDrawn="1">
          <p15:clr>
            <a:srgbClr val="F26B43"/>
          </p15:clr>
        </p15:guide>
        <p15:guide id="27" pos="7384" userDrawn="1">
          <p15:clr>
            <a:srgbClr val="F26B43"/>
          </p15:clr>
        </p15:guide>
        <p15:guide id="28" orient="horz" pos="1071" userDrawn="1">
          <p15:clr>
            <a:srgbClr val="F26B43"/>
          </p15:clr>
        </p15:guide>
        <p15:guide id="29" orient="horz" pos="245" userDrawn="1">
          <p15:clr>
            <a:srgbClr val="F26B43"/>
          </p15:clr>
        </p15:guide>
        <p15:guide id="30" orient="horz" pos="4081" userDrawn="1">
          <p15:clr>
            <a:srgbClr val="F26B43"/>
          </p15:clr>
        </p15:guide>
        <p15:guide id="31" pos="4986" userDrawn="1">
          <p15:clr>
            <a:srgbClr val="F26B43"/>
          </p15:clr>
        </p15:guide>
        <p15:guide id="32" pos="1382" userDrawn="1">
          <p15:clr>
            <a:srgbClr val="F26B43"/>
          </p15:clr>
        </p15:guide>
        <p15:guide id="33" pos="1496" userDrawn="1">
          <p15:clr>
            <a:srgbClr val="F26B43"/>
          </p15:clr>
        </p15:guide>
        <p15:guide id="34" pos="2581" userDrawn="1">
          <p15:clr>
            <a:srgbClr val="F26B43"/>
          </p15:clr>
        </p15:guide>
        <p15:guide id="35" pos="2695" userDrawn="1">
          <p15:clr>
            <a:srgbClr val="F26B43"/>
          </p15:clr>
        </p15:guide>
        <p15:guide id="36" pos="6185" userDrawn="1">
          <p15:clr>
            <a:srgbClr val="F26B43"/>
          </p15:clr>
        </p15:guide>
        <p15:guide id="37" pos="3783" userDrawn="1">
          <p15:clr>
            <a:srgbClr val="F26B43"/>
          </p15:clr>
        </p15:guide>
        <p15:guide id="38" pos="3896" userDrawn="1">
          <p15:clr>
            <a:srgbClr val="F26B43"/>
          </p15:clr>
        </p15:guide>
        <p15:guide id="39" pos="3840" userDrawn="1">
          <p15:clr>
            <a:srgbClr val="F26B43"/>
          </p15:clr>
        </p15:guide>
        <p15:guide id="40" pos="6299" userDrawn="1">
          <p15:clr>
            <a:srgbClr val="F26B43"/>
          </p15:clr>
        </p15:guide>
        <p15:guide id="41" orient="horz" pos="1049" userDrawn="1">
          <p15:clr>
            <a:srgbClr val="F26B43"/>
          </p15:clr>
        </p15:guide>
        <p15:guide id="42" orient="horz" pos="641" userDrawn="1">
          <p15:clr>
            <a:srgbClr val="F26B43"/>
          </p15:clr>
        </p15:guide>
        <p15:guide id="4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990A-113A-4B8D-9B68-B60D94E3CC5F}"/>
              </a:ext>
            </a:extLst>
          </p:cNvPr>
          <p:cNvSpPr>
            <a:spLocks noGrp="1"/>
          </p:cNvSpPr>
          <p:nvPr>
            <p:ph type="ctrTitle"/>
          </p:nvPr>
        </p:nvSpPr>
        <p:spPr>
          <a:xfrm>
            <a:off x="3611880" y="2322195"/>
            <a:ext cx="4594860" cy="1323975"/>
          </a:xfrm>
        </p:spPr>
        <p:txBody>
          <a:bodyPr>
            <a:normAutofit fontScale="90000"/>
          </a:bodyPr>
          <a:lstStyle/>
          <a:p>
            <a:br>
              <a:rPr lang="en-GB" sz="3200" dirty="0"/>
            </a:br>
            <a:br>
              <a:rPr lang="en-GB" sz="3200" b="1" dirty="0">
                <a:latin typeface="+mn-lt"/>
              </a:rPr>
            </a:br>
            <a:br>
              <a:rPr lang="en-GB" sz="3200" b="1" dirty="0">
                <a:latin typeface="+mn-lt"/>
              </a:rPr>
            </a:br>
            <a:br>
              <a:rPr lang="en-GB" sz="2400" i="1" dirty="0">
                <a:latin typeface="+mn-lt"/>
              </a:rPr>
            </a:br>
            <a:br>
              <a:rPr lang="en-GB" sz="3200" b="1" dirty="0">
                <a:latin typeface="+mn-lt"/>
              </a:rPr>
            </a:br>
            <a:r>
              <a:rPr lang="en-GB" sz="3200" b="1" dirty="0">
                <a:latin typeface="+mn-lt"/>
              </a:rPr>
              <a:t>The IASB’s project on </a:t>
            </a:r>
            <a:r>
              <a:rPr lang="en-GB" sz="3200" b="1" i="1" dirty="0">
                <a:latin typeface="+mn-lt"/>
              </a:rPr>
              <a:t>Primary Financial Statements </a:t>
            </a:r>
            <a:endParaRPr lang="en-GB" sz="3200" b="1" dirty="0">
              <a:latin typeface="+mn-lt"/>
            </a:endParaRPr>
          </a:p>
        </p:txBody>
      </p:sp>
      <p:sp>
        <p:nvSpPr>
          <p:cNvPr id="6" name="Slide Number Placeholder 5">
            <a:extLst>
              <a:ext uri="{FF2B5EF4-FFF2-40B4-BE49-F238E27FC236}">
                <a16:creationId xmlns:a16="http://schemas.microsoft.com/office/drawing/2014/main" id="{496C4D03-3104-2EB3-0835-136A74AF30A7}"/>
              </a:ext>
            </a:extLst>
          </p:cNvPr>
          <p:cNvSpPr>
            <a:spLocks noGrp="1"/>
          </p:cNvSpPr>
          <p:nvPr>
            <p:ph type="sldNum" sz="quarter" idx="12"/>
          </p:nvPr>
        </p:nvSpPr>
        <p:spPr>
          <a:xfrm>
            <a:off x="8610600" y="6356350"/>
            <a:ext cx="2743200" cy="365125"/>
          </a:xfrm>
        </p:spPr>
        <p:txBody>
          <a:bodyPr/>
          <a:lstStyle/>
          <a:p>
            <a:fld id="{B430DFDE-F34D-4A56-8FB8-E6DF137B0EC8}" type="slidenum">
              <a:rPr lang="en-GB" smtClean="0"/>
              <a:pPr/>
              <a:t>1</a:t>
            </a:fld>
            <a:endParaRPr lang="en-GB" dirty="0"/>
          </a:p>
        </p:txBody>
      </p:sp>
    </p:spTree>
    <p:extLst>
      <p:ext uri="{BB962C8B-B14F-4D97-AF65-F5344CB8AC3E}">
        <p14:creationId xmlns:p14="http://schemas.microsoft.com/office/powerpoint/2010/main" val="38018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085" y="375205"/>
            <a:ext cx="11107227" cy="695052"/>
          </a:xfrm>
        </p:spPr>
        <p:txBody>
          <a:bodyPr/>
          <a:lstStyle/>
          <a:p>
            <a:r>
              <a:rPr lang="en-GB" b="1" dirty="0"/>
              <a:t>Illustration</a:t>
            </a:r>
          </a:p>
        </p:txBody>
      </p:sp>
      <p:sp>
        <p:nvSpPr>
          <p:cNvPr id="5" name="TextBox 4">
            <a:extLst>
              <a:ext uri="{FF2B5EF4-FFF2-40B4-BE49-F238E27FC236}">
                <a16:creationId xmlns:a16="http://schemas.microsoft.com/office/drawing/2014/main" id="{1A9CB001-AA86-4963-842D-584A639A30DF}"/>
              </a:ext>
            </a:extLst>
          </p:cNvPr>
          <p:cNvSpPr txBox="1"/>
          <p:nvPr/>
        </p:nvSpPr>
        <p:spPr>
          <a:xfrm>
            <a:off x="3063052" y="1444069"/>
            <a:ext cx="6065896" cy="367921"/>
          </a:xfrm>
          <a:prstGeom prst="rect">
            <a:avLst/>
          </a:prstGeom>
          <a:noFill/>
        </p:spPr>
        <p:txBody>
          <a:bodyPr wrap="square">
            <a:spAutoFit/>
          </a:bodyPr>
          <a:lstStyle/>
          <a:p>
            <a:pPr lvl="1"/>
            <a:endParaRPr lang="en-GB" sz="1791" dirty="0"/>
          </a:p>
        </p:txBody>
      </p:sp>
      <p:graphicFrame>
        <p:nvGraphicFramePr>
          <p:cNvPr id="2" name="Table 1">
            <a:extLst>
              <a:ext uri="{FF2B5EF4-FFF2-40B4-BE49-F238E27FC236}">
                <a16:creationId xmlns:a16="http://schemas.microsoft.com/office/drawing/2014/main" id="{AF83408B-92DA-9F2F-F1B4-EDDE1B3A1173}"/>
              </a:ext>
            </a:extLst>
          </p:cNvPr>
          <p:cNvGraphicFramePr>
            <a:graphicFrameLocks noGrp="1"/>
          </p:cNvGraphicFramePr>
          <p:nvPr/>
        </p:nvGraphicFramePr>
        <p:xfrm>
          <a:off x="1984569" y="507509"/>
          <a:ext cx="4692480" cy="5775054"/>
        </p:xfrm>
        <a:graphic>
          <a:graphicData uri="http://schemas.openxmlformats.org/drawingml/2006/table">
            <a:tbl>
              <a:tblPr>
                <a:tableStyleId>{93296810-A885-4BE3-A3E7-6D5BEEA58F35}</a:tableStyleId>
              </a:tblPr>
              <a:tblGrid>
                <a:gridCol w="4271693">
                  <a:extLst>
                    <a:ext uri="{9D8B030D-6E8A-4147-A177-3AD203B41FA5}">
                      <a16:colId xmlns:a16="http://schemas.microsoft.com/office/drawing/2014/main" val="1906501333"/>
                    </a:ext>
                  </a:extLst>
                </a:gridCol>
                <a:gridCol w="370128">
                  <a:extLst>
                    <a:ext uri="{9D8B030D-6E8A-4147-A177-3AD203B41FA5}">
                      <a16:colId xmlns:a16="http://schemas.microsoft.com/office/drawing/2014/main" val="3810636496"/>
                    </a:ext>
                  </a:extLst>
                </a:gridCol>
                <a:gridCol w="50659">
                  <a:extLst>
                    <a:ext uri="{9D8B030D-6E8A-4147-A177-3AD203B41FA5}">
                      <a16:colId xmlns:a16="http://schemas.microsoft.com/office/drawing/2014/main" val="2739715969"/>
                    </a:ext>
                  </a:extLst>
                </a:gridCol>
              </a:tblGrid>
              <a:tr h="21862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b="1" u="none" strike="noStrike" kern="1200" dirty="0">
                          <a:solidFill>
                            <a:schemeClr val="dk1"/>
                          </a:solidFill>
                          <a:effectLst/>
                        </a:rPr>
                        <a:t>Statement of profit or loss</a:t>
                      </a:r>
                      <a:endParaRPr lang="en-GB" sz="1300" b="1" i="0" u="none" strike="noStrike" kern="1200" dirty="0">
                        <a:solidFill>
                          <a:srgbClr val="000000"/>
                        </a:solidFill>
                        <a:effectLst/>
                        <a:latin typeface="+mj-lt"/>
                        <a:ea typeface="+mn-ea"/>
                        <a:cs typeface="+mn-cs"/>
                      </a:endParaRPr>
                    </a:p>
                  </a:txBody>
                  <a:tcPr marL="6319" marR="6319" marT="6319" marB="0"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400" b="1" i="0" u="none" strike="noStrike" kern="1200" dirty="0">
                        <a:solidFill>
                          <a:srgbClr val="000000"/>
                        </a:solidFill>
                        <a:effectLst/>
                        <a:latin typeface="+mj-lt"/>
                        <a:ea typeface="+mn-ea"/>
                        <a:cs typeface="+mn-cs"/>
                      </a:endParaRPr>
                    </a:p>
                  </a:txBody>
                  <a:tcPr marL="6350" marR="6350" marT="6350" marB="0" anchor="ctr">
                    <a:solidFill>
                      <a:schemeClr val="bg1">
                        <a:lumMod val="95000"/>
                      </a:schemeClr>
                    </a:solidFill>
                  </a:tcPr>
                </a:tc>
                <a:tc>
                  <a:txBody>
                    <a:bodyPr/>
                    <a:lstStyle/>
                    <a:p>
                      <a:pPr algn="r" fontAlgn="ctr"/>
                      <a:endParaRPr lang="en-GB" sz="1300" b="0" i="0" u="none" strike="noStrike" dirty="0">
                        <a:solidFill>
                          <a:srgbClr val="000000"/>
                        </a:solidFill>
                        <a:effectLst/>
                        <a:latin typeface="+mj-lt"/>
                      </a:endParaRPr>
                    </a:p>
                  </a:txBody>
                  <a:tcPr marL="6319" marR="6319" marT="6319" marB="0" anchor="b"/>
                </a:tc>
                <a:extLst>
                  <a:ext uri="{0D108BD9-81ED-4DB2-BD59-A6C34878D82A}">
                    <a16:rowId xmlns:a16="http://schemas.microsoft.com/office/drawing/2014/main" val="3219656776"/>
                  </a:ext>
                </a:extLst>
              </a:tr>
              <a:tr h="430932">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b="1" u="none" strike="noStrike" kern="1200" dirty="0">
                          <a:solidFill>
                            <a:schemeClr val="dk1"/>
                          </a:solidFill>
                          <a:effectLst/>
                        </a:rPr>
                        <a:t>XYZ Group—Statement of profit or loss for the year ended 31 December 20X2</a:t>
                      </a:r>
                      <a:endParaRPr lang="en-GB" sz="1300" b="1" i="0" u="none" strike="noStrike" kern="1200" dirty="0">
                        <a:solidFill>
                          <a:srgbClr val="000000"/>
                        </a:solidFill>
                        <a:effectLst/>
                        <a:latin typeface="+mj-lt"/>
                        <a:ea typeface="+mn-ea"/>
                        <a:cs typeface="+mn-cs"/>
                      </a:endParaRPr>
                    </a:p>
                  </a:txBody>
                  <a:tcPr marL="6319" marR="6319" marT="6319" marB="0" anchor="ctr"/>
                </a:tc>
                <a:tc hMerge="1">
                  <a:txBody>
                    <a:bodyPr/>
                    <a:lstStyle/>
                    <a:p>
                      <a:endParaRPr lang="en-GB"/>
                    </a:p>
                  </a:txBody>
                  <a:tcPr/>
                </a:tc>
                <a:tc hMerge="1">
                  <a:txBody>
                    <a:bodyPr/>
                    <a:lstStyle/>
                    <a:p>
                      <a:pPr algn="r" fontAlgn="ct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531014668"/>
                  </a:ext>
                </a:extLst>
              </a:tr>
              <a:tr h="348991">
                <a:tc>
                  <a:txBody>
                    <a:bodyPr/>
                    <a:lstStyle/>
                    <a:p>
                      <a:pPr algn="l" fontAlgn="ctr"/>
                      <a:r>
                        <a:rPr lang="en-GB" sz="1300" b="1" u="none" strike="noStrike" dirty="0">
                          <a:solidFill>
                            <a:srgbClr val="000000"/>
                          </a:solidFill>
                          <a:effectLst/>
                        </a:rPr>
                        <a:t>Operating Activities</a:t>
                      </a:r>
                      <a:endParaRPr lang="en-GB" sz="1300" b="1" i="1" u="none" strike="noStrike" dirty="0">
                        <a:solidFill>
                          <a:srgbClr val="000000"/>
                        </a:solidFill>
                        <a:effectLst/>
                        <a:latin typeface="+mj-lt"/>
                      </a:endParaRPr>
                    </a:p>
                  </a:txBody>
                  <a:tcPr marL="6319" marR="6319" marT="6319" marB="0" anchor="ctr"/>
                </a:tc>
                <a:tc gridSpan="2">
                  <a:txBody>
                    <a:bodyPr/>
                    <a:lstStyle/>
                    <a:p>
                      <a:pPr algn="ctr" fontAlgn="ctr"/>
                      <a:endParaRPr lang="en-GB" sz="1300" b="1" i="1" u="none" strike="noStrike" dirty="0">
                        <a:solidFill>
                          <a:srgbClr val="000000"/>
                        </a:solidFill>
                        <a:effectLst/>
                        <a:latin typeface="+mj-lt"/>
                      </a:endParaRPr>
                    </a:p>
                  </a:txBody>
                  <a:tcPr marL="6319" marR="6319" marT="6319" marB="0" anchor="b"/>
                </a:tc>
                <a:tc hMerge="1">
                  <a:txBody>
                    <a:bodyPr/>
                    <a:lstStyle/>
                    <a:p>
                      <a:pPr algn="r" fontAlgn="ct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2232121899"/>
                  </a:ext>
                </a:extLst>
              </a:tr>
              <a:tr h="218625">
                <a:tc>
                  <a:txBody>
                    <a:bodyPr/>
                    <a:lstStyle/>
                    <a:p>
                      <a:pPr algn="l" fontAlgn="ctr"/>
                      <a:r>
                        <a:rPr lang="en-GB" sz="1300" u="none" strike="noStrike" dirty="0">
                          <a:effectLst/>
                        </a:rPr>
                        <a:t>Revenue</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5890032"/>
                  </a:ext>
                </a:extLst>
              </a:tr>
              <a:tr h="218625">
                <a:tc>
                  <a:txBody>
                    <a:bodyPr/>
                    <a:lstStyle/>
                    <a:p>
                      <a:pPr algn="l" fontAlgn="ctr"/>
                      <a:r>
                        <a:rPr lang="en-GB" sz="1300" u="none" strike="noStrike">
                          <a:effectLst/>
                        </a:rPr>
                        <a:t>Cost of goods sold</a:t>
                      </a:r>
                      <a:endParaRPr lang="en-GB" sz="1300" b="0" i="0" u="none" strike="noStrike">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lnB w="12700" cap="flat" cmpd="sng" algn="ctr">
                      <a:solidFill>
                        <a:schemeClr val="tx1"/>
                      </a:solidFill>
                      <a:prstDash val="solid"/>
                      <a:round/>
                      <a:headEnd type="none" w="med" len="med"/>
                      <a:tailEnd type="none" w="med" len="med"/>
                    </a:lnB>
                  </a:tcPr>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6160987"/>
                  </a:ext>
                </a:extLst>
              </a:tr>
              <a:tr h="218625">
                <a:tc>
                  <a:txBody>
                    <a:bodyPr/>
                    <a:lstStyle/>
                    <a:p>
                      <a:pPr algn="l" fontAlgn="ctr"/>
                      <a:r>
                        <a:rPr lang="en-GB" sz="1300" i="1" u="none" strike="noStrike" dirty="0">
                          <a:effectLst/>
                        </a:rPr>
                        <a:t>Gross profit</a:t>
                      </a:r>
                      <a:endParaRPr lang="en-GB" sz="1300" b="0" i="1" u="none" strike="noStrike" dirty="0">
                        <a:solidFill>
                          <a:srgbClr val="000000"/>
                        </a:solidFill>
                        <a:effectLst/>
                        <a:latin typeface="+mj-lt"/>
                      </a:endParaRPr>
                    </a:p>
                  </a:txBody>
                  <a:tcPr marL="6319" marR="6319" marT="6319" marB="0" anchor="ctr"/>
                </a:tc>
                <a:tc gridSpan="2">
                  <a:txBody>
                    <a:bodyPr/>
                    <a:lstStyle/>
                    <a:p>
                      <a:pPr algn="ctr" fontAlgn="ctr"/>
                      <a:r>
                        <a:rPr lang="en-GB" sz="1300" i="1" u="none" strike="noStrike" dirty="0">
                          <a:effectLst/>
                          <a:latin typeface="+mn-lt"/>
                        </a:rPr>
                        <a:t>x</a:t>
                      </a:r>
                      <a:endParaRPr lang="en-GB" sz="1300" b="0" i="1" u="none" strike="noStrike" dirty="0">
                        <a:solidFill>
                          <a:srgbClr val="000000"/>
                        </a:solidFill>
                        <a:effectLst/>
                        <a:latin typeface="+mn-lt"/>
                      </a:endParaRPr>
                    </a:p>
                  </a:txBody>
                  <a:tcPr marL="6319" marR="6319" marT="6319" marB="0" anchor="b">
                    <a:lnT w="12700" cap="flat" cmpd="sng" algn="ctr">
                      <a:solidFill>
                        <a:schemeClr val="tx1"/>
                      </a:solidFill>
                      <a:prstDash val="solid"/>
                      <a:round/>
                      <a:headEnd type="none" w="med" len="med"/>
                      <a:tailEnd type="none" w="med" len="med"/>
                    </a:lnT>
                  </a:tcPr>
                </a:tc>
                <a:tc hMerge="1">
                  <a:txBody>
                    <a:bodyPr/>
                    <a:lstStyle/>
                    <a:p>
                      <a:pPr algn="r" fontAlgn="ctr"/>
                      <a:r>
                        <a:rPr lang="en-GB" sz="1400" i="1" u="none" strike="noStrike" dirty="0">
                          <a:effectLst/>
                          <a:latin typeface="+mj-lt"/>
                        </a:rPr>
                        <a:t>x</a:t>
                      </a:r>
                      <a:endParaRPr lang="en-GB" sz="1400" b="0" i="1" u="none" strike="noStrike" dirty="0">
                        <a:solidFill>
                          <a:srgbClr val="000000"/>
                        </a:solidFill>
                        <a:effectLst/>
                        <a:latin typeface="+mj-lt"/>
                      </a:endParaRPr>
                    </a:p>
                  </a:txBody>
                  <a:tcPr marL="6350" marR="6350" marT="635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88421036"/>
                  </a:ext>
                </a:extLst>
              </a:tr>
              <a:tr h="218625">
                <a:tc>
                  <a:txBody>
                    <a:bodyPr/>
                    <a:lstStyle/>
                    <a:p>
                      <a:pPr algn="l" fontAlgn="ctr"/>
                      <a:r>
                        <a:rPr lang="en-GB" sz="1300" u="none" strike="noStrike" dirty="0">
                          <a:effectLst/>
                        </a:rPr>
                        <a:t>Other income</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1581858889"/>
                  </a:ext>
                </a:extLst>
              </a:tr>
              <a:tr h="218625">
                <a:tc>
                  <a:txBody>
                    <a:bodyPr/>
                    <a:lstStyle/>
                    <a:p>
                      <a:pPr algn="l" fontAlgn="ctr"/>
                      <a:r>
                        <a:rPr lang="en-GB" sz="1300" u="none" strike="noStrike">
                          <a:effectLst/>
                        </a:rPr>
                        <a:t>Selling expenses</a:t>
                      </a:r>
                      <a:endParaRPr lang="en-GB" sz="1300" b="0" i="0" u="none" strike="noStrike">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2515516214"/>
                  </a:ext>
                </a:extLst>
              </a:tr>
              <a:tr h="218625">
                <a:tc>
                  <a:txBody>
                    <a:bodyPr/>
                    <a:lstStyle/>
                    <a:p>
                      <a:pPr algn="l" fontAlgn="ctr"/>
                      <a:r>
                        <a:rPr lang="en-GB" sz="1300" u="none" strike="noStrike" dirty="0">
                          <a:effectLst/>
                        </a:rPr>
                        <a:t>Research and development expenses</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2152966867"/>
                  </a:ext>
                </a:extLst>
              </a:tr>
              <a:tr h="218625">
                <a:tc>
                  <a:txBody>
                    <a:bodyPr/>
                    <a:lstStyle/>
                    <a:p>
                      <a:pPr algn="l" fontAlgn="ctr"/>
                      <a:r>
                        <a:rPr lang="en-GB" sz="1300" u="none" strike="noStrike" dirty="0">
                          <a:effectLst/>
                        </a:rPr>
                        <a:t>General and administrative expenses</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lnB w="12700" cap="flat" cmpd="sng" algn="ctr">
                      <a:solidFill>
                        <a:schemeClr val="tx1"/>
                      </a:solidFill>
                      <a:prstDash val="solid"/>
                      <a:round/>
                      <a:headEnd type="none" w="med" len="med"/>
                      <a:tailEnd type="none" w="med" len="med"/>
                    </a:lnB>
                  </a:tcPr>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6980192"/>
                  </a:ext>
                </a:extLst>
              </a:tr>
              <a:tr h="218625">
                <a:tc>
                  <a:txBody>
                    <a:bodyPr/>
                    <a:lstStyle/>
                    <a:p>
                      <a:pPr algn="l" fontAlgn="ctr"/>
                      <a:r>
                        <a:rPr lang="en-GB" sz="1300" b="0" i="1" u="none" strike="noStrike" dirty="0">
                          <a:effectLst/>
                        </a:rPr>
                        <a:t>Operating profit</a:t>
                      </a:r>
                      <a:endParaRPr lang="en-GB" sz="1300" b="0" i="1" u="none" strike="noStrike" dirty="0">
                        <a:solidFill>
                          <a:srgbClr val="000000"/>
                        </a:solidFill>
                        <a:effectLst/>
                        <a:latin typeface="+mj-lt"/>
                      </a:endParaRPr>
                    </a:p>
                  </a:txBody>
                  <a:tcPr marL="6319" marR="6319" marT="6319" marB="0" anchor="ctr"/>
                </a:tc>
                <a:tc gridSpan="2">
                  <a:txBody>
                    <a:bodyPr/>
                    <a:lstStyle/>
                    <a:p>
                      <a:pPr algn="ctr" fontAlgn="ctr"/>
                      <a:r>
                        <a:rPr lang="en-GB" sz="1300" b="0" i="1" u="none" strike="noStrike" dirty="0">
                          <a:effectLst/>
                          <a:latin typeface="+mn-lt"/>
                        </a:rPr>
                        <a:t>x</a:t>
                      </a:r>
                      <a:endParaRPr lang="en-GB" sz="1300" b="0" i="1" u="none" strike="noStrike" dirty="0">
                        <a:solidFill>
                          <a:srgbClr val="000000"/>
                        </a:solidFill>
                        <a:effectLst/>
                        <a:latin typeface="+mn-lt"/>
                      </a:endParaRPr>
                    </a:p>
                  </a:txBody>
                  <a:tcPr marL="6319" marR="6319" marT="6319" marB="0" anchor="b">
                    <a:lnT w="12700" cap="flat" cmpd="sng" algn="ctr">
                      <a:solidFill>
                        <a:schemeClr val="tx1"/>
                      </a:solidFill>
                      <a:prstDash val="solid"/>
                      <a:round/>
                      <a:headEnd type="none" w="med" len="med"/>
                      <a:tailEnd type="none" w="med" len="med"/>
                    </a:lnT>
                  </a:tcPr>
                </a:tc>
                <a:tc hMerge="1">
                  <a:txBody>
                    <a:bodyPr/>
                    <a:lstStyle/>
                    <a:p>
                      <a:pPr algn="r" fontAlgn="ctr"/>
                      <a:r>
                        <a:rPr lang="en-GB" sz="1400" i="1" u="none" strike="noStrike" dirty="0">
                          <a:effectLst/>
                          <a:latin typeface="+mj-lt"/>
                        </a:rPr>
                        <a:t>x</a:t>
                      </a:r>
                      <a:endParaRPr lang="en-GB" sz="1400" b="0" i="1" u="none" strike="noStrike" dirty="0">
                        <a:solidFill>
                          <a:srgbClr val="000000"/>
                        </a:solidFill>
                        <a:effectLst/>
                        <a:latin typeface="+mj-lt"/>
                      </a:endParaRPr>
                    </a:p>
                  </a:txBody>
                  <a:tcPr marL="6350" marR="6350" marT="635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438754731"/>
                  </a:ext>
                </a:extLst>
              </a:tr>
              <a:tr h="354927">
                <a:tc>
                  <a:txBody>
                    <a:bodyPr/>
                    <a:lstStyle/>
                    <a:p>
                      <a:pPr algn="l" fontAlgn="ctr"/>
                      <a:r>
                        <a:rPr lang="en-GB" sz="1300" b="1" u="none" strike="noStrike" dirty="0">
                          <a:solidFill>
                            <a:srgbClr val="000000"/>
                          </a:solidFill>
                          <a:effectLst/>
                        </a:rPr>
                        <a:t>Investing activities</a:t>
                      </a:r>
                      <a:endParaRPr lang="en-GB" sz="1300" b="1" i="1" u="none" strike="noStrike" dirty="0">
                        <a:solidFill>
                          <a:srgbClr val="000000"/>
                        </a:solidFill>
                        <a:effectLst/>
                        <a:latin typeface="+mj-lt"/>
                      </a:endParaRPr>
                    </a:p>
                  </a:txBody>
                  <a:tcPr marL="6319" marR="6319" marT="6319" marB="0" anchor="ctr"/>
                </a:tc>
                <a:tc gridSpan="2">
                  <a:txBody>
                    <a:bodyPr/>
                    <a:lstStyle/>
                    <a:p>
                      <a:pPr algn="ctr" fontAlgn="ctr"/>
                      <a:endParaRPr lang="en-GB" sz="1300" b="1" i="1" u="none" strike="noStrike" dirty="0">
                        <a:solidFill>
                          <a:srgbClr val="000000"/>
                        </a:solidFill>
                        <a:effectLst/>
                        <a:latin typeface="+mn-lt"/>
                      </a:endParaRPr>
                    </a:p>
                  </a:txBody>
                  <a:tcPr marL="6319" marR="6319" marT="6319" marB="0" anchor="b"/>
                </a:tc>
                <a:tc hMerge="1">
                  <a:txBody>
                    <a:bodyPr/>
                    <a:lstStyle/>
                    <a:p>
                      <a:pPr algn="r" fontAlgn="ct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609902099"/>
                  </a:ext>
                </a:extLst>
              </a:tr>
              <a:tr h="209519">
                <a:tc>
                  <a:txBody>
                    <a:bodyPr/>
                    <a:lstStyle/>
                    <a:p>
                      <a:pPr marL="0" algn="l" defTabSz="914400" rtl="0" eaLnBrk="1" fontAlgn="ctr" latinLnBrk="0" hangingPunct="1"/>
                      <a:r>
                        <a:rPr lang="en-GB" sz="1300" u="none" strike="noStrike" kern="1200" dirty="0">
                          <a:solidFill>
                            <a:schemeClr val="dk1"/>
                          </a:solidFill>
                          <a:effectLst/>
                          <a:latin typeface="+mn-lt"/>
                          <a:ea typeface="+mn-ea"/>
                          <a:cs typeface="+mn-cs"/>
                        </a:rPr>
                        <a:t>Share of profit or loss of associates and joint ventures  </a:t>
                      </a:r>
                    </a:p>
                  </a:txBody>
                  <a:tcPr marL="6319" marR="6319" marT="6319" marB="0" anchor="ctr"/>
                </a:tc>
                <a:tc gridSpan="2">
                  <a:txBody>
                    <a:bodyPr/>
                    <a:lstStyle/>
                    <a:p>
                      <a:pPr marL="0" algn="ctr" defTabSz="914400" rtl="0" eaLnBrk="1" fontAlgn="ctr" latinLnBrk="0" hangingPunct="1"/>
                      <a:r>
                        <a:rPr lang="en-GB" sz="1300" u="none" strike="noStrike" kern="1200" dirty="0">
                          <a:solidFill>
                            <a:schemeClr val="dk1"/>
                          </a:solidFill>
                          <a:effectLst/>
                          <a:latin typeface="+mn-lt"/>
                          <a:ea typeface="+mn-ea"/>
                          <a:cs typeface="+mn-cs"/>
                        </a:rPr>
                        <a:t>x</a:t>
                      </a: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4276298174"/>
                  </a:ext>
                </a:extLst>
              </a:tr>
              <a:tr h="209519">
                <a:tc>
                  <a:txBody>
                    <a:bodyPr/>
                    <a:lstStyle/>
                    <a:p>
                      <a:pPr algn="l" fontAlgn="ctr"/>
                      <a:r>
                        <a:rPr lang="en-GB" sz="1300" u="none" strike="noStrike">
                          <a:effectLst/>
                        </a:rPr>
                        <a:t>Dividend income</a:t>
                      </a:r>
                      <a:endParaRPr lang="en-GB" sz="1300" b="0" i="0" u="none" strike="noStrike">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lnB w="12700" cap="flat" cmpd="sng" algn="ctr">
                      <a:solidFill>
                        <a:schemeClr val="tx1"/>
                      </a:solidFill>
                      <a:prstDash val="solid"/>
                      <a:round/>
                      <a:headEnd type="none" w="med" len="med"/>
                      <a:tailEnd type="none" w="med" len="med"/>
                    </a:lnB>
                  </a:tcPr>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9036017"/>
                  </a:ext>
                </a:extLst>
              </a:tr>
              <a:tr h="218625">
                <a:tc>
                  <a:txBody>
                    <a:bodyPr/>
                    <a:lstStyle/>
                    <a:p>
                      <a:pPr algn="l" fontAlgn="ctr"/>
                      <a:r>
                        <a:rPr lang="en-GB" sz="1300" b="0" i="1" u="none" strike="noStrike" dirty="0">
                          <a:effectLst/>
                        </a:rPr>
                        <a:t>Profit before financing and income tax</a:t>
                      </a:r>
                      <a:endParaRPr lang="en-GB" sz="1300" b="0" i="1" u="none" strike="noStrike" dirty="0">
                        <a:solidFill>
                          <a:srgbClr val="000000"/>
                        </a:solidFill>
                        <a:effectLst/>
                        <a:latin typeface="+mj-lt"/>
                      </a:endParaRPr>
                    </a:p>
                  </a:txBody>
                  <a:tcPr marL="6319" marR="6319" marT="6319" marB="0" anchor="ctr"/>
                </a:tc>
                <a:tc gridSpan="2">
                  <a:txBody>
                    <a:bodyPr/>
                    <a:lstStyle/>
                    <a:p>
                      <a:pPr algn="ctr" fontAlgn="ctr"/>
                      <a:r>
                        <a:rPr lang="en-GB" sz="1300" b="0" i="1" u="none" strike="noStrike" dirty="0">
                          <a:effectLst/>
                          <a:latin typeface="+mn-lt"/>
                        </a:rPr>
                        <a:t>x</a:t>
                      </a:r>
                      <a:endParaRPr lang="en-GB" sz="1300" b="0" i="1" u="none" strike="noStrike" dirty="0">
                        <a:solidFill>
                          <a:srgbClr val="000000"/>
                        </a:solidFill>
                        <a:effectLst/>
                        <a:latin typeface="+mn-lt"/>
                      </a:endParaRPr>
                    </a:p>
                  </a:txBody>
                  <a:tcPr marL="6319" marR="6319" marT="6319" marB="0" anchor="b">
                    <a:lnT w="12700" cap="flat" cmpd="sng" algn="ctr">
                      <a:solidFill>
                        <a:schemeClr val="tx1"/>
                      </a:solidFill>
                      <a:prstDash val="solid"/>
                      <a:round/>
                      <a:headEnd type="none" w="med" len="med"/>
                      <a:tailEnd type="none" w="med" len="med"/>
                    </a:lnT>
                  </a:tcPr>
                </a:tc>
                <a:tc hMerge="1">
                  <a:txBody>
                    <a:bodyPr/>
                    <a:lstStyle/>
                    <a:p>
                      <a:pPr algn="r" fontAlgn="ctr"/>
                      <a:r>
                        <a:rPr lang="en-GB" sz="1400" i="1" u="none" strike="noStrike" dirty="0">
                          <a:effectLst/>
                          <a:latin typeface="+mj-lt"/>
                        </a:rPr>
                        <a:t>x</a:t>
                      </a:r>
                      <a:endParaRPr lang="en-GB" sz="1400" b="0" i="1" u="none" strike="noStrike" dirty="0">
                        <a:solidFill>
                          <a:srgbClr val="000000"/>
                        </a:solidFill>
                        <a:effectLst/>
                        <a:latin typeface="+mj-lt"/>
                      </a:endParaRPr>
                    </a:p>
                  </a:txBody>
                  <a:tcPr marL="6350" marR="6350" marT="635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426876809"/>
                  </a:ext>
                </a:extLst>
              </a:tr>
              <a:tr h="290224">
                <a:tc>
                  <a:txBody>
                    <a:bodyPr/>
                    <a:lstStyle/>
                    <a:p>
                      <a:pPr algn="l" fontAlgn="ctr"/>
                      <a:r>
                        <a:rPr lang="en-GB" sz="1300" b="1" u="none" strike="noStrike" dirty="0">
                          <a:solidFill>
                            <a:srgbClr val="000000"/>
                          </a:solidFill>
                          <a:effectLst/>
                        </a:rPr>
                        <a:t>Financing activities</a:t>
                      </a:r>
                      <a:endParaRPr lang="en-GB" sz="1300" b="1" i="1" u="none" strike="noStrike" dirty="0">
                        <a:solidFill>
                          <a:srgbClr val="000000"/>
                        </a:solidFill>
                        <a:effectLst/>
                        <a:latin typeface="+mj-lt"/>
                      </a:endParaRPr>
                    </a:p>
                  </a:txBody>
                  <a:tcPr marL="6319" marR="6319" marT="6319" marB="0" anchor="ctr"/>
                </a:tc>
                <a:tc gridSpan="2">
                  <a:txBody>
                    <a:bodyPr/>
                    <a:lstStyle/>
                    <a:p>
                      <a:pPr algn="ctr" fontAlgn="ctr"/>
                      <a:endParaRPr lang="en-GB" sz="1300" b="1" i="1" u="none" strike="noStrike" dirty="0">
                        <a:solidFill>
                          <a:srgbClr val="000000"/>
                        </a:solidFill>
                        <a:effectLst/>
                        <a:latin typeface="+mn-lt"/>
                      </a:endParaRPr>
                    </a:p>
                  </a:txBody>
                  <a:tcPr marL="6319" marR="6319" marT="6319" marB="0" anchor="b"/>
                </a:tc>
                <a:tc hMerge="1">
                  <a:txBody>
                    <a:bodyPr/>
                    <a:lstStyle/>
                    <a:p>
                      <a:pPr algn="r" fontAlgn="ct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2676130265"/>
                  </a:ext>
                </a:extLst>
              </a:tr>
              <a:tr h="218625">
                <a:tc>
                  <a:txBody>
                    <a:bodyPr/>
                    <a:lstStyle/>
                    <a:p>
                      <a:pPr algn="l" fontAlgn="ctr"/>
                      <a:r>
                        <a:rPr lang="en-GB" sz="1300" b="0" u="none" strike="noStrike" dirty="0">
                          <a:solidFill>
                            <a:srgbClr val="000000"/>
                          </a:solidFill>
                          <a:effectLst/>
                        </a:rPr>
                        <a:t>Income from financing activities</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b="0" u="none" strike="noStrike" dirty="0">
                          <a:solidFill>
                            <a:srgbClr val="000000"/>
                          </a:solidFill>
                          <a:effectLst/>
                          <a:latin typeface="+mn-lt"/>
                        </a:rPr>
                        <a:t>x</a:t>
                      </a:r>
                      <a:endParaRPr lang="en-GB" sz="1300" b="0" i="0" u="none" strike="noStrike" dirty="0">
                        <a:solidFill>
                          <a:srgbClr val="000000"/>
                        </a:solidFill>
                        <a:effectLst/>
                        <a:latin typeface="+mn-lt"/>
                      </a:endParaRPr>
                    </a:p>
                  </a:txBody>
                  <a:tcPr marL="6319" marR="6319" marT="6319" marB="0" anchor="b"/>
                </a:tc>
                <a:tc hMerge="1">
                  <a:txBody>
                    <a:bodyPr/>
                    <a:lstStyle/>
                    <a:p>
                      <a:pPr algn="r" fontAlgn="ctr"/>
                      <a:r>
                        <a:rPr lang="en-GB" sz="1400" b="0" i="0" u="none" strike="noStrike" dirty="0">
                          <a:solidFill>
                            <a:srgbClr val="000000"/>
                          </a:solidFill>
                          <a:effectLst/>
                          <a:latin typeface="+mj-lt"/>
                        </a:rPr>
                        <a:t>x</a:t>
                      </a:r>
                    </a:p>
                  </a:txBody>
                  <a:tcPr marL="6350" marR="6350" marT="6350" marB="0" anchor="b">
                    <a:solidFill>
                      <a:schemeClr val="bg1">
                        <a:lumMod val="95000"/>
                      </a:schemeClr>
                    </a:solidFill>
                  </a:tcPr>
                </a:tc>
                <a:extLst>
                  <a:ext uri="{0D108BD9-81ED-4DB2-BD59-A6C34878D82A}">
                    <a16:rowId xmlns:a16="http://schemas.microsoft.com/office/drawing/2014/main" val="3692927414"/>
                  </a:ext>
                </a:extLst>
              </a:tr>
              <a:tr h="218625">
                <a:tc>
                  <a:txBody>
                    <a:bodyPr/>
                    <a:lstStyle/>
                    <a:p>
                      <a:pPr algn="l" fontAlgn="ctr"/>
                      <a:r>
                        <a:rPr lang="en-GB" sz="1300" u="none" strike="noStrike" dirty="0">
                          <a:effectLst/>
                        </a:rPr>
                        <a:t>Expenses from financing activities</a:t>
                      </a:r>
                      <a:endParaRPr lang="en-GB" sz="1300" b="0" i="0" u="none" strike="noStrike" dirty="0">
                        <a:solidFill>
                          <a:srgbClr val="000000"/>
                        </a:solidFill>
                        <a:effectLst/>
                        <a:latin typeface="+mj-lt"/>
                      </a:endParaRPr>
                    </a:p>
                  </a:txBody>
                  <a:tcPr marL="6319" marR="6319" marT="6319"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u="none" strike="noStrike" dirty="0">
                          <a:effectLst/>
                          <a:latin typeface="+mn-lt"/>
                        </a:rPr>
                        <a:t>x</a:t>
                      </a:r>
                      <a:endParaRPr lang="en-GB" sz="1300" b="0" i="1" u="none" strike="noStrike" dirty="0">
                        <a:solidFill>
                          <a:srgbClr val="000000"/>
                        </a:solidFill>
                        <a:effectLst/>
                        <a:latin typeface="+mn-lt"/>
                      </a:endParaRP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solidFill>
                      <a:schemeClr val="bg1">
                        <a:lumMod val="95000"/>
                      </a:schemeClr>
                    </a:solidFill>
                  </a:tcPr>
                </a:tc>
                <a:extLst>
                  <a:ext uri="{0D108BD9-81ED-4DB2-BD59-A6C34878D82A}">
                    <a16:rowId xmlns:a16="http://schemas.microsoft.com/office/drawing/2014/main" val="2788227777"/>
                  </a:ext>
                </a:extLst>
              </a:tr>
              <a:tr h="218625">
                <a:tc>
                  <a:txBody>
                    <a:bodyPr/>
                    <a:lstStyle/>
                    <a:p>
                      <a:pPr algn="l" fontAlgn="ctr"/>
                      <a:r>
                        <a:rPr lang="en-GB" sz="1300" u="none" strike="noStrike" dirty="0">
                          <a:effectLst/>
                        </a:rPr>
                        <a:t>Unwinding of discount on provisions</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lnB w="12700" cap="flat" cmpd="sng" algn="ctr">
                      <a:solidFill>
                        <a:schemeClr val="tx1"/>
                      </a:solidFill>
                      <a:prstDash val="solid"/>
                      <a:round/>
                      <a:headEnd type="none" w="med" len="med"/>
                      <a:tailEnd type="none" w="med" len="med"/>
                    </a:lnB>
                  </a:tcPr>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040856"/>
                  </a:ext>
                </a:extLst>
              </a:tr>
              <a:tr h="218625">
                <a:tc>
                  <a:txBody>
                    <a:bodyPr/>
                    <a:lstStyle/>
                    <a:p>
                      <a:pPr algn="l" fontAlgn="ctr"/>
                      <a:r>
                        <a:rPr lang="en-GB" sz="1300" b="0" i="1" u="none" strike="noStrike" dirty="0">
                          <a:effectLst/>
                        </a:rPr>
                        <a:t>Profit before tax</a:t>
                      </a:r>
                      <a:endParaRPr lang="en-GB" sz="1300" b="0" i="1" u="none" strike="noStrike" dirty="0">
                        <a:solidFill>
                          <a:srgbClr val="000000"/>
                        </a:solidFill>
                        <a:effectLst/>
                        <a:latin typeface="+mj-lt"/>
                      </a:endParaRPr>
                    </a:p>
                  </a:txBody>
                  <a:tcPr marL="6319" marR="6319" marT="6319" marB="0" anchor="ctr"/>
                </a:tc>
                <a:tc gridSpan="2">
                  <a:txBody>
                    <a:bodyPr/>
                    <a:lstStyle/>
                    <a:p>
                      <a:pPr algn="ctr" fontAlgn="ctr"/>
                      <a:r>
                        <a:rPr lang="en-GB" sz="1300" b="0" i="1" u="none" strike="noStrike" dirty="0">
                          <a:effectLst/>
                          <a:latin typeface="+mn-lt"/>
                        </a:rPr>
                        <a:t>x</a:t>
                      </a:r>
                      <a:endParaRPr lang="en-GB" sz="1300" b="0" i="1" u="none" strike="noStrike" dirty="0">
                        <a:solidFill>
                          <a:srgbClr val="000000"/>
                        </a:solidFill>
                        <a:effectLst/>
                        <a:latin typeface="+mn-lt"/>
                      </a:endParaRPr>
                    </a:p>
                  </a:txBody>
                  <a:tcPr marL="6319" marR="6319" marT="6319" marB="0" anchor="b">
                    <a:lnT w="12700" cap="flat" cmpd="sng" algn="ctr">
                      <a:solidFill>
                        <a:schemeClr val="tx1"/>
                      </a:solidFill>
                      <a:prstDash val="solid"/>
                      <a:round/>
                      <a:headEnd type="none" w="med" len="med"/>
                      <a:tailEnd type="none" w="med" len="med"/>
                    </a:lnT>
                  </a:tcPr>
                </a:tc>
                <a:tc hMerge="1">
                  <a:txBody>
                    <a:bodyPr/>
                    <a:lstStyle/>
                    <a:p>
                      <a:pPr algn="r" fontAlgn="ctr"/>
                      <a:r>
                        <a:rPr lang="en-GB" sz="1400" i="1" u="none" strike="noStrike" dirty="0">
                          <a:effectLst/>
                          <a:latin typeface="+mj-lt"/>
                        </a:rPr>
                        <a:t>x</a:t>
                      </a:r>
                      <a:endParaRPr lang="en-GB" sz="1400" b="0" i="1" u="none" strike="noStrike" dirty="0">
                        <a:solidFill>
                          <a:srgbClr val="000000"/>
                        </a:solidFill>
                        <a:effectLst/>
                        <a:latin typeface="+mj-lt"/>
                      </a:endParaRPr>
                    </a:p>
                  </a:txBody>
                  <a:tcPr marL="6350" marR="6350" marT="635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63152701"/>
                  </a:ext>
                </a:extLst>
              </a:tr>
              <a:tr h="218625">
                <a:tc>
                  <a:txBody>
                    <a:bodyPr/>
                    <a:lstStyle/>
                    <a:p>
                      <a:pPr algn="l" fontAlgn="ctr"/>
                      <a:r>
                        <a:rPr lang="en-GB" sz="1300" u="none" strike="noStrike" dirty="0">
                          <a:effectLst/>
                        </a:rPr>
                        <a:t>Income tax expense</a:t>
                      </a:r>
                      <a:endParaRPr lang="en-GB" sz="1300" b="0" i="0"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0" u="none" strike="noStrike" dirty="0">
                        <a:solidFill>
                          <a:srgbClr val="000000"/>
                        </a:solidFill>
                        <a:effectLst/>
                        <a:latin typeface="+mn-lt"/>
                      </a:endParaRPr>
                    </a:p>
                  </a:txBody>
                  <a:tcPr marL="6319" marR="6319" marT="6319" marB="0" anchor="b"/>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5372965"/>
                  </a:ext>
                </a:extLst>
              </a:tr>
              <a:tr h="218625">
                <a:tc>
                  <a:txBody>
                    <a:bodyPr/>
                    <a:lstStyle/>
                    <a:p>
                      <a:pPr algn="l" fontAlgn="ctr"/>
                      <a:r>
                        <a:rPr lang="en-GB" sz="1300" u="none" strike="noStrike" dirty="0">
                          <a:effectLst/>
                        </a:rPr>
                        <a:t>Profit for the year from continuing operations</a:t>
                      </a:r>
                      <a:endParaRPr lang="en-GB" sz="1300" b="0" i="1" u="none" strike="noStrike" dirty="0">
                        <a:solidFill>
                          <a:srgbClr val="000000"/>
                        </a:solidFill>
                        <a:effectLst/>
                        <a:latin typeface="+mj-lt"/>
                      </a:endParaRPr>
                    </a:p>
                  </a:txBody>
                  <a:tcPr marL="6319" marR="6319" marT="6319" marB="0" anchor="ctr"/>
                </a:tc>
                <a:tc gridSpan="2">
                  <a:txBody>
                    <a:bodyPr/>
                    <a:lstStyle/>
                    <a:p>
                      <a:pPr algn="ctr" fontAlgn="ctr"/>
                      <a:r>
                        <a:rPr lang="en-GB" sz="1300" u="none" strike="noStrike" dirty="0">
                          <a:effectLst/>
                          <a:latin typeface="+mn-lt"/>
                        </a:rPr>
                        <a:t>x</a:t>
                      </a:r>
                      <a:endParaRPr lang="en-GB" sz="1300" b="0" i="1" u="none" strike="noStrike" dirty="0">
                        <a:solidFill>
                          <a:srgbClr val="000000"/>
                        </a:solidFill>
                        <a:effectLst/>
                        <a:latin typeface="+mn-lt"/>
                      </a:endParaRPr>
                    </a:p>
                  </a:txBody>
                  <a:tcPr marL="6319" marR="6319" marT="6319" marB="0" anchor="b"/>
                </a:tc>
                <a:tc hMerge="1">
                  <a:txBody>
                    <a:bodyPr/>
                    <a:lstStyle/>
                    <a:p>
                      <a:pPr algn="r" fontAlgn="ctr"/>
                      <a:r>
                        <a:rPr lang="en-GB" sz="1400" i="1" u="none" strike="noStrike" dirty="0">
                          <a:effectLst/>
                          <a:latin typeface="+mj-lt"/>
                        </a:rPr>
                        <a:t>x</a:t>
                      </a:r>
                      <a:endParaRPr lang="en-GB" sz="1400" b="0" i="1" u="none" strike="noStrike" dirty="0">
                        <a:solidFill>
                          <a:srgbClr val="000000"/>
                        </a:solidFill>
                        <a:effectLst/>
                        <a:latin typeface="+mj-lt"/>
                      </a:endParaRPr>
                    </a:p>
                  </a:txBody>
                  <a:tcPr marL="6350" marR="6350" marT="635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12936885"/>
                  </a:ext>
                </a:extLst>
              </a:tr>
              <a:tr h="218625">
                <a:tc>
                  <a:txBody>
                    <a:bodyPr/>
                    <a:lstStyle/>
                    <a:p>
                      <a:pPr algn="l" fontAlgn="ctr"/>
                      <a:r>
                        <a:rPr lang="en-GB" sz="1300" u="none" strike="noStrike" dirty="0">
                          <a:effectLst/>
                        </a:rPr>
                        <a:t>Loss for the year from discontinued operations</a:t>
                      </a:r>
                      <a:endParaRPr lang="en-GB" sz="1300" b="0" i="0" u="none" strike="noStrike" dirty="0">
                        <a:solidFill>
                          <a:srgbClr val="000000"/>
                        </a:solidFill>
                        <a:effectLst/>
                        <a:latin typeface="+mj-lt"/>
                      </a:endParaRPr>
                    </a:p>
                  </a:txBody>
                  <a:tcPr marL="6319" marR="6319" marT="6319"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u="none" strike="noStrike" dirty="0">
                          <a:effectLst/>
                          <a:latin typeface="+mn-lt"/>
                        </a:rPr>
                        <a:t>x</a:t>
                      </a:r>
                      <a:endParaRPr lang="en-GB" sz="1300" b="0" i="1" u="none" strike="noStrike" dirty="0">
                        <a:solidFill>
                          <a:srgbClr val="000000"/>
                        </a:solidFill>
                        <a:effectLst/>
                        <a:latin typeface="+mn-lt"/>
                      </a:endParaRPr>
                    </a:p>
                  </a:txBody>
                  <a:tcPr marL="6319" marR="6319" marT="6319" marB="0" anchor="b">
                    <a:lnB w="12700" cap="flat" cmpd="sng" algn="ctr">
                      <a:solidFill>
                        <a:schemeClr val="tx1"/>
                      </a:solidFill>
                      <a:prstDash val="solid"/>
                      <a:round/>
                      <a:headEnd type="none" w="med" len="med"/>
                      <a:tailEnd type="none" w="med" len="med"/>
                    </a:lnB>
                  </a:tcPr>
                </a:tc>
                <a:tc hMerge="1">
                  <a:txBody>
                    <a:bodyPr/>
                    <a:lstStyle/>
                    <a:p>
                      <a:pPr algn="r" fontAlgn="ctr"/>
                      <a:r>
                        <a:rPr lang="en-GB" sz="1400" u="none" strike="noStrike" dirty="0">
                          <a:effectLst/>
                          <a:latin typeface="+mj-lt"/>
                        </a:rPr>
                        <a:t>x</a:t>
                      </a:r>
                      <a:endParaRPr lang="en-GB" sz="1400" b="0" i="0" u="none" strike="noStrike" dirty="0">
                        <a:solidFill>
                          <a:srgbClr val="000000"/>
                        </a:solidFill>
                        <a:effectLst/>
                        <a:latin typeface="+mj-lt"/>
                      </a:endParaRPr>
                    </a:p>
                  </a:txBody>
                  <a:tcPr marL="6350" marR="6350" marT="635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3130"/>
                  </a:ext>
                </a:extLst>
              </a:tr>
              <a:tr h="214317">
                <a:tc>
                  <a:txBody>
                    <a:bodyPr/>
                    <a:lstStyle/>
                    <a:p>
                      <a:pPr algn="l" fontAlgn="b"/>
                      <a:r>
                        <a:rPr lang="en-GB" sz="1300" b="1" i="1" u="none" strike="noStrike" dirty="0">
                          <a:effectLst/>
                        </a:rPr>
                        <a:t>Profit for the year</a:t>
                      </a:r>
                      <a:endParaRPr lang="en-GB" sz="1300" b="1" i="1" u="none" strike="noStrike" dirty="0">
                        <a:solidFill>
                          <a:srgbClr val="000000"/>
                        </a:solidFill>
                        <a:effectLst/>
                        <a:latin typeface="+mj-lt"/>
                      </a:endParaRPr>
                    </a:p>
                  </a:txBody>
                  <a:tcPr marL="6319" marR="6319" marT="6319" marB="0" anchor="b"/>
                </a:tc>
                <a:tc gridSpan="2">
                  <a:txBody>
                    <a:bodyPr/>
                    <a:lstStyle/>
                    <a:p>
                      <a:pPr algn="ctr" fontAlgn="b"/>
                      <a:r>
                        <a:rPr lang="en-GB" sz="1300" b="1" i="1" u="none" strike="noStrike" dirty="0">
                          <a:effectLst/>
                          <a:latin typeface="+mn-lt"/>
                        </a:rPr>
                        <a:t>x</a:t>
                      </a:r>
                      <a:endParaRPr lang="en-GB" sz="1300" b="1" i="1" u="none" strike="noStrike" dirty="0">
                        <a:solidFill>
                          <a:srgbClr val="000000"/>
                        </a:solidFill>
                        <a:effectLst/>
                        <a:latin typeface="+mn-lt"/>
                      </a:endParaRPr>
                    </a:p>
                  </a:txBody>
                  <a:tcPr marL="6319" marR="6319" marT="631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r>
                        <a:rPr lang="en-GB" sz="1400" b="1" i="1" u="none" strike="noStrike" dirty="0">
                          <a:effectLst/>
                          <a:latin typeface="+mj-lt"/>
                        </a:rPr>
                        <a:t>x</a:t>
                      </a:r>
                      <a:endParaRPr lang="en-GB" sz="1400" b="1" i="1" u="none" strike="noStrike" dirty="0">
                        <a:solidFill>
                          <a:srgbClr val="000000"/>
                        </a:solidFill>
                        <a:effectLst/>
                        <a:latin typeface="+mj-lt"/>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26190350"/>
                  </a:ext>
                </a:extLst>
              </a:tr>
            </a:tbl>
          </a:graphicData>
        </a:graphic>
      </p:graphicFrame>
      <p:sp>
        <p:nvSpPr>
          <p:cNvPr id="3" name="TextBox 2">
            <a:extLst>
              <a:ext uri="{FF2B5EF4-FFF2-40B4-BE49-F238E27FC236}">
                <a16:creationId xmlns:a16="http://schemas.microsoft.com/office/drawing/2014/main" id="{34A86235-7179-17DB-743E-BAF915656594}"/>
              </a:ext>
            </a:extLst>
          </p:cNvPr>
          <p:cNvSpPr txBox="1"/>
          <p:nvPr/>
        </p:nvSpPr>
        <p:spPr>
          <a:xfrm>
            <a:off x="7018656" y="1496310"/>
            <a:ext cx="2451899" cy="1377941"/>
          </a:xfrm>
          <a:prstGeom prst="rect">
            <a:avLst/>
          </a:prstGeom>
          <a:noFill/>
        </p:spPr>
        <p:txBody>
          <a:bodyPr wrap="square" lIns="0" tIns="0" rIns="0" bIns="0" rtlCol="0">
            <a:spAutoFit/>
          </a:bodyPr>
          <a:lstStyle/>
          <a:p>
            <a:pPr>
              <a:spcBef>
                <a:spcPts val="597"/>
              </a:spcBef>
              <a:buSzPct val="100000"/>
            </a:pPr>
            <a:r>
              <a:rPr lang="en-GB" sz="1791" i="1" dirty="0">
                <a:solidFill>
                  <a:srgbClr val="313131"/>
                </a:solidFill>
              </a:rPr>
              <a:t>Note: This is indicative only. The Standard will require other specific line items, carried forward from IAS 1.</a:t>
            </a:r>
          </a:p>
        </p:txBody>
      </p:sp>
    </p:spTree>
    <p:extLst>
      <p:ext uri="{BB962C8B-B14F-4D97-AF65-F5344CB8AC3E}">
        <p14:creationId xmlns:p14="http://schemas.microsoft.com/office/powerpoint/2010/main" val="5118459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Subtotals and categories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3151408113"/>
              </p:ext>
            </p:extLst>
          </p:nvPr>
        </p:nvGraphicFramePr>
        <p:xfrm>
          <a:off x="424812" y="822653"/>
          <a:ext cx="11085511" cy="4724400"/>
        </p:xfrm>
        <a:graphic>
          <a:graphicData uri="http://schemas.openxmlformats.org/drawingml/2006/table">
            <a:tbl>
              <a:tblPr firstRow="1" bandRow="1">
                <a:tableStyleId>{5FD0F851-EC5A-4D38-B0AD-8093EC10F338}</a:tableStyleId>
              </a:tblPr>
              <a:tblGrid>
                <a:gridCol w="3270250">
                  <a:extLst>
                    <a:ext uri="{9D8B030D-6E8A-4147-A177-3AD203B41FA5}">
                      <a16:colId xmlns:a16="http://schemas.microsoft.com/office/drawing/2014/main" val="1329444286"/>
                    </a:ext>
                  </a:extLst>
                </a:gridCol>
                <a:gridCol w="7815261">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u="none" strike="noStrike" kern="1200" dirty="0">
                          <a:solidFill>
                            <a:schemeClr val="tx1"/>
                          </a:solidFill>
                          <a:effectLst/>
                        </a:rPr>
                        <a:t>Fair value gains or losses on derivatives and hedging instruments used to manage specific risks</a:t>
                      </a:r>
                      <a:endParaRPr lang="en-GB" sz="1600" b="0" i="0" u="none" strike="noStrike" kern="1200" dirty="0">
                        <a:solidFill>
                          <a:schemeClr val="tx1"/>
                        </a:solidFill>
                        <a:effectLst/>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In the category affected by the risk the entity manages </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F</a:t>
                      </a:r>
                      <a:r>
                        <a:rPr lang="en-GB" sz="1400" b="0" u="none" strike="noStrike" kern="1200" dirty="0">
                          <a:solidFill>
                            <a:schemeClr val="tx1"/>
                          </a:solidFill>
                          <a:effectLst/>
                        </a:rPr>
                        <a:t>inancial instruments designated as hedging instruments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u="none" strike="noStrike" kern="1200" dirty="0">
                          <a:solidFill>
                            <a:schemeClr val="tx1"/>
                          </a:solidFill>
                          <a:effectLst/>
                        </a:rPr>
                        <a:t>Derivatives not designated as hedging instruments</a:t>
                      </a:r>
                      <a:endParaRPr lang="en-GB" sz="14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8796006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u="none" strike="noStrike" kern="1200" dirty="0">
                          <a:solidFill>
                            <a:schemeClr val="tx1"/>
                          </a:solidFill>
                          <a:effectLst/>
                        </a:rPr>
                        <a:t>Fair value gains or losses on d</a:t>
                      </a:r>
                      <a:r>
                        <a:rPr lang="en-GB" sz="1600" b="0" kern="1200" spc="-5" dirty="0">
                          <a:solidFill>
                            <a:schemeClr val="tx1"/>
                          </a:solidFill>
                        </a:rPr>
                        <a:t>erivatives not used to manage exposures from specific risks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Operating, unless the it relates to financing activities and is not used in the course of the entity’s main business activities in which cases it is financing.</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800" b="0" kern="1200" dirty="0">
                        <a:solidFill>
                          <a:schemeClr val="tx1"/>
                        </a:solidFill>
                        <a:latin typeface="+mn-lt"/>
                        <a:ea typeface="+mn-ea"/>
                        <a:cs typeface="+mn-cs"/>
                      </a:endParaRPr>
                    </a:p>
                  </a:txBody>
                  <a:tcPr/>
                </a:tc>
                <a:extLst>
                  <a:ext uri="{0D108BD9-81ED-4DB2-BD59-A6C34878D82A}">
                    <a16:rowId xmlns:a16="http://schemas.microsoft.com/office/drawing/2014/main" val="3454644602"/>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Income or expense on derecognition or change in classification of an asset or liability</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In the same category as the income and expenses generated by that asset or liability immediately before derecognition or reclassification</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If the income and expenses described arise from a single transaction or other event that involves a group of assets and liabilities for which income and expenses were classified in different categories immediately before the transaction or other event: </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Operating if </a:t>
                      </a:r>
                      <a:r>
                        <a:rPr lang="en-GB" sz="1400" b="1" dirty="0"/>
                        <a:t>any</a:t>
                      </a:r>
                      <a:r>
                        <a:rPr lang="en-GB" sz="1400" dirty="0"/>
                        <a:t> of the assets in the group generated income and expenses that were classified as operating; </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Investing if all of the assets in the group generated income and expenses that were classified as investing. </a:t>
                      </a:r>
                      <a:endParaRPr lang="en-GB" sz="1400" b="0" kern="1200" dirty="0">
                        <a:solidFill>
                          <a:schemeClr val="tx1"/>
                        </a:solidFill>
                        <a:latin typeface="+mn-lt"/>
                        <a:ea typeface="+mn-ea"/>
                        <a:cs typeface="+mn-cs"/>
                      </a:endParaRPr>
                    </a:p>
                  </a:txBody>
                  <a:tcPr/>
                </a:tc>
                <a:extLst>
                  <a:ext uri="{0D108BD9-81ED-4DB2-BD59-A6C34878D82A}">
                    <a16:rowId xmlns:a16="http://schemas.microsoft.com/office/drawing/2014/main" val="2971058783"/>
                  </a:ext>
                </a:extLst>
              </a:tr>
            </a:tbl>
          </a:graphicData>
        </a:graphic>
      </p:graphicFrame>
    </p:spTree>
    <p:extLst>
      <p:ext uri="{BB962C8B-B14F-4D97-AF65-F5344CB8AC3E}">
        <p14:creationId xmlns:p14="http://schemas.microsoft.com/office/powerpoint/2010/main" val="42599300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Subtotals and categories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1298316792"/>
              </p:ext>
            </p:extLst>
          </p:nvPr>
        </p:nvGraphicFramePr>
        <p:xfrm>
          <a:off x="424812" y="863931"/>
          <a:ext cx="11085511" cy="3657600"/>
        </p:xfrm>
        <a:graphic>
          <a:graphicData uri="http://schemas.openxmlformats.org/drawingml/2006/table">
            <a:tbl>
              <a:tblPr firstRow="1" bandRow="1">
                <a:tableStyleId>{5FD0F851-EC5A-4D38-B0AD-8093EC10F338}</a:tableStyleId>
              </a:tblPr>
              <a:tblGrid>
                <a:gridCol w="2897190">
                  <a:extLst>
                    <a:ext uri="{9D8B030D-6E8A-4147-A177-3AD203B41FA5}">
                      <a16:colId xmlns:a16="http://schemas.microsoft.com/office/drawing/2014/main" val="1329444286"/>
                    </a:ext>
                  </a:extLst>
                </a:gridCol>
                <a:gridCol w="8188321">
                  <a:extLst>
                    <a:ext uri="{9D8B030D-6E8A-4147-A177-3AD203B41FA5}">
                      <a16:colId xmlns:a16="http://schemas.microsoft.com/office/drawing/2014/main" val="3012494341"/>
                    </a:ext>
                  </a:extLst>
                </a:gridCol>
              </a:tblGrid>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Foreign exchange differences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dirty="0"/>
                        <a:t>In the same category as the income and expenses that gave rise to the differences, unless doing so would involve undue cost and effort, in which case they are operating.</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On a liability that arises from a transaction that involves activities in addition to the raising of finance (which may give rise to income and expenses classified in more than one category) an entity uses its judgement—financing or another category. </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Assets and liabilities within the scope of IAS 12 Income Taxes in the income tax category in the statement of profit or loss, unless doing so would involve undue cost or effort. </a:t>
                      </a:r>
                      <a:endParaRPr lang="en-GB" sz="1600" b="0" kern="1200" dirty="0">
                        <a:solidFill>
                          <a:schemeClr val="tx1"/>
                        </a:solidFill>
                        <a:latin typeface="+mn-lt"/>
                        <a:ea typeface="+mn-ea"/>
                        <a:cs typeface="+mn-cs"/>
                      </a:endParaRPr>
                    </a:p>
                  </a:txBody>
                  <a:tcPr/>
                </a:tc>
                <a:extLst>
                  <a:ext uri="{0D108BD9-81ED-4DB2-BD59-A6C34878D82A}">
                    <a16:rowId xmlns:a16="http://schemas.microsoft.com/office/drawing/2014/main" val="2971058783"/>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u="none" strike="noStrike" kern="1200" dirty="0">
                          <a:solidFill>
                            <a:schemeClr val="tx1"/>
                          </a:solidFill>
                          <a:effectLst/>
                        </a:rPr>
                        <a:t>Operating expenses by nature (in the notes)</a:t>
                      </a:r>
                      <a:endParaRPr lang="en-GB" sz="1600" b="0" i="0" u="none" strike="noStrike" kern="1200" dirty="0">
                        <a:solidFill>
                          <a:schemeClr val="tx1"/>
                        </a:solidFill>
                        <a:effectLst/>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Must provide information about operating expenses by nature in a single note</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Must disclose the amounts of depreciation, amortisation, employee benefits, impairment and write-downs of inventories included in each function line item</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Must provide a qualitative explanation if part of the amount disclosed is included in the carrying amount of assets</a:t>
                      </a:r>
                      <a:endParaRPr lang="en-GB" sz="1400" b="0" kern="1200" dirty="0">
                        <a:solidFill>
                          <a:schemeClr val="tx1"/>
                        </a:solidFill>
                        <a:latin typeface="+mn-lt"/>
                        <a:ea typeface="+mn-ea"/>
                        <a:cs typeface="+mn-cs"/>
                      </a:endParaRPr>
                    </a:p>
                  </a:txBody>
                  <a:tcPr/>
                </a:tc>
                <a:extLst>
                  <a:ext uri="{0D108BD9-81ED-4DB2-BD59-A6C34878D82A}">
                    <a16:rowId xmlns:a16="http://schemas.microsoft.com/office/drawing/2014/main" val="287810459"/>
                  </a:ext>
                </a:extLst>
              </a:tr>
            </a:tbl>
          </a:graphicData>
        </a:graphic>
      </p:graphicFrame>
    </p:spTree>
    <p:extLst>
      <p:ext uri="{BB962C8B-B14F-4D97-AF65-F5344CB8AC3E}">
        <p14:creationId xmlns:p14="http://schemas.microsoft.com/office/powerpoint/2010/main" val="39150800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Entities which have as their main business investing in assets or providing finance to customers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3755940990"/>
              </p:ext>
            </p:extLst>
          </p:nvPr>
        </p:nvGraphicFramePr>
        <p:xfrm>
          <a:off x="463230" y="767711"/>
          <a:ext cx="11085511" cy="4511040"/>
        </p:xfrm>
        <a:graphic>
          <a:graphicData uri="http://schemas.openxmlformats.org/drawingml/2006/table">
            <a:tbl>
              <a:tblPr firstRow="1" bandRow="1">
                <a:tableStyleId>{5FD0F851-EC5A-4D38-B0AD-8093EC10F338}</a:tableStyleId>
              </a:tblPr>
              <a:tblGrid>
                <a:gridCol w="2485710">
                  <a:extLst>
                    <a:ext uri="{9D8B030D-6E8A-4147-A177-3AD203B41FA5}">
                      <a16:colId xmlns:a16="http://schemas.microsoft.com/office/drawing/2014/main" val="1329444286"/>
                    </a:ext>
                  </a:extLst>
                </a:gridCol>
                <a:gridCol w="8599801">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The assessment</a:t>
                      </a:r>
                      <a:endParaRPr lang="en-GB" sz="1600" b="0" kern="1200" dirty="0">
                        <a:solidFill>
                          <a:schemeClr val="tx1"/>
                        </a:solidFill>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Assessment is a matter of fact and should be based on observable evidence such as operating performance measures or information about segments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Income from investments would apply to insurers and investment entities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Providing finance to customers would include banks</a:t>
                      </a:r>
                      <a:endParaRPr lang="en-GB" sz="1400" b="0" kern="1200" dirty="0">
                        <a:solidFill>
                          <a:schemeClr val="tx1"/>
                        </a:solidFill>
                        <a:latin typeface="+mn-lt"/>
                        <a:ea typeface="+mn-ea"/>
                        <a:cs typeface="+mn-cs"/>
                      </a:endParaRPr>
                    </a:p>
                  </a:txBody>
                  <a:tcPr/>
                </a:tc>
                <a:extLst>
                  <a:ext uri="{0D108BD9-81ED-4DB2-BD59-A6C34878D82A}">
                    <a16:rowId xmlns:a16="http://schemas.microsoft.com/office/drawing/2014/main" val="18796006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The main business activity is investing in assets </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Classify in the operating category income and expenses from investments, made in the course of the entity’s main business activities, that would otherwise be in the investing category</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An entity can group assets with shared characteristics, for the purposes of this assessment</a:t>
                      </a:r>
                      <a:endParaRPr lang="en-GB" sz="14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971058783"/>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The main business activity is the provision of finance to customers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Classify in the operating category either:</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income and expenses from financing activities, and from cash and cash equivalents, that relate to the provision of financing to customers; or</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the portion relating to the financing of customers.</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Classification of income from cash and cash equivalents is an accounting policy choice</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278546165"/>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Income from associates and joint ventures </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Investing</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4266229644"/>
                  </a:ext>
                </a:extLst>
              </a:tr>
            </a:tbl>
          </a:graphicData>
        </a:graphic>
      </p:graphicFrame>
    </p:spTree>
    <p:extLst>
      <p:ext uri="{BB962C8B-B14F-4D97-AF65-F5344CB8AC3E}">
        <p14:creationId xmlns:p14="http://schemas.microsoft.com/office/powerpoint/2010/main" val="19372883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Management performance measures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2751994468"/>
              </p:ext>
            </p:extLst>
          </p:nvPr>
        </p:nvGraphicFramePr>
        <p:xfrm>
          <a:off x="424812" y="822140"/>
          <a:ext cx="11085511" cy="4204978"/>
        </p:xfrm>
        <a:graphic>
          <a:graphicData uri="http://schemas.openxmlformats.org/drawingml/2006/table">
            <a:tbl>
              <a:tblPr firstRow="1" bandRow="1">
                <a:tableStyleId>{5FD0F851-EC5A-4D38-B0AD-8093EC10F338}</a:tableStyleId>
              </a:tblPr>
              <a:tblGrid>
                <a:gridCol w="2291400">
                  <a:extLst>
                    <a:ext uri="{9D8B030D-6E8A-4147-A177-3AD203B41FA5}">
                      <a16:colId xmlns:a16="http://schemas.microsoft.com/office/drawing/2014/main" val="1329444286"/>
                    </a:ext>
                  </a:extLst>
                </a:gridCol>
                <a:gridCol w="8794111">
                  <a:extLst>
                    <a:ext uri="{9D8B030D-6E8A-4147-A177-3AD203B41FA5}">
                      <a16:colId xmlns:a16="http://schemas.microsoft.com/office/drawing/2014/main" val="3012494341"/>
                    </a:ext>
                  </a:extLst>
                </a:gridCol>
              </a:tblGrid>
              <a:tr h="502289">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Requirement</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dirty="0"/>
                        <a:t>Must include information about management performance measures in the financial statements</a:t>
                      </a:r>
                    </a:p>
                  </a:txBody>
                  <a:tcPr/>
                </a:tc>
                <a:extLst>
                  <a:ext uri="{0D108BD9-81ED-4DB2-BD59-A6C34878D82A}">
                    <a16:rowId xmlns:a16="http://schemas.microsoft.com/office/drawing/2014/main" val="376928355"/>
                  </a:ext>
                </a:extLst>
              </a:tr>
              <a:tr h="502289">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Purpose</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Provide management’s view of an aspect of an entity’s financial performance</a:t>
                      </a:r>
                    </a:p>
                  </a:txBody>
                  <a:tcPr/>
                </a:tc>
                <a:extLst>
                  <a:ext uri="{0D108BD9-81ED-4DB2-BD59-A6C34878D82A}">
                    <a16:rowId xmlns:a16="http://schemas.microsoft.com/office/drawing/2014/main" val="2971058783"/>
                  </a:ext>
                </a:extLst>
              </a:tr>
              <a:tr h="502289">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Definition</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Subtotals of income and expenses that communicate to users of financial statements management’s view of an aspect of an entity’s financial performance.</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Totals and subtotals specified by IFRS Accounting Standards are not management performance measures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Choice of management performance measure is not an accounting policy</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Excludes statement of financial position and cash flow-based measures and ratios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Excludes subtotals similar to gross profit (the Standard will include examples)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Includes a numerator or denominator of a ratio that meets the definition of a management performance measure</a:t>
                      </a:r>
                      <a:endParaRPr lang="en-GB" sz="14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619583282"/>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Columns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The proposed prohibition of columns for presenting management performance measures has been withdrawn</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4266229644"/>
                  </a:ext>
                </a:extLst>
              </a:tr>
            </a:tbl>
          </a:graphicData>
        </a:graphic>
      </p:graphicFrame>
    </p:spTree>
    <p:extLst>
      <p:ext uri="{BB962C8B-B14F-4D97-AF65-F5344CB8AC3E}">
        <p14:creationId xmlns:p14="http://schemas.microsoft.com/office/powerpoint/2010/main" val="9043898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Management performance measures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2970639715"/>
              </p:ext>
            </p:extLst>
          </p:nvPr>
        </p:nvGraphicFramePr>
        <p:xfrm>
          <a:off x="424812" y="833025"/>
          <a:ext cx="9524731" cy="4480560"/>
        </p:xfrm>
        <a:graphic>
          <a:graphicData uri="http://schemas.openxmlformats.org/drawingml/2006/table">
            <a:tbl>
              <a:tblPr firstRow="1" bandRow="1">
                <a:tableStyleId>{5FD0F851-EC5A-4D38-B0AD-8093EC10F338}</a:tableStyleId>
              </a:tblPr>
              <a:tblGrid>
                <a:gridCol w="1281334">
                  <a:extLst>
                    <a:ext uri="{9D8B030D-6E8A-4147-A177-3AD203B41FA5}">
                      <a16:colId xmlns:a16="http://schemas.microsoft.com/office/drawing/2014/main" val="1329444286"/>
                    </a:ext>
                  </a:extLst>
                </a:gridCol>
                <a:gridCol w="8243397">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Notes </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Information about management performance measures must be disclosed in a single note to the financial statement</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dirty="0"/>
                        <a:t>how the management performance measure is calculated</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dirty="0"/>
                        <a:t>how the measure provides useful information about the entity’s performance </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dirty="0"/>
                        <a:t>a reconciliation between a management performance measure and the most directly comparable subtotal or total specified in IFRS Accounting Standards (including to each line item in the statement of financial performance)</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the income tax effect and the effect on non-controlling interests of each item disclosed, and how it has determined the income tax effects</a:t>
                      </a:r>
                    </a:p>
                    <a:p>
                      <a:pPr marL="1200150" marR="0" lvl="2"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The tax effect is calculated as either the tax effects of the underlying transaction(s) at the statutory tax rate(s) applicable to the transaction(s) in the relevant jurisdictions(s), on the basis of a reasonable pro rata allocation of the current and deferred tax of the  entity in the tax jurisdiction(s) concerned or another method that achieves a more appropriate allocation in the circumstances.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If the management performance measures are the same as part of the segment information the information about these measures can be included in that note</a:t>
                      </a:r>
                      <a:endParaRPr lang="en-GB" sz="14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376928355"/>
                  </a:ext>
                </a:extLst>
              </a:tr>
            </a:tbl>
          </a:graphicData>
        </a:graphic>
      </p:graphicFrame>
    </p:spTree>
    <p:extLst>
      <p:ext uri="{BB962C8B-B14F-4D97-AF65-F5344CB8AC3E}">
        <p14:creationId xmlns:p14="http://schemas.microsoft.com/office/powerpoint/2010/main" val="30629450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Management performance measures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3798638788"/>
              </p:ext>
            </p:extLst>
          </p:nvPr>
        </p:nvGraphicFramePr>
        <p:xfrm>
          <a:off x="424812" y="822960"/>
          <a:ext cx="11085511" cy="4754880"/>
        </p:xfrm>
        <a:graphic>
          <a:graphicData uri="http://schemas.openxmlformats.org/drawingml/2006/table">
            <a:tbl>
              <a:tblPr firstRow="1" bandRow="1">
                <a:tableStyleId>{5FD0F851-EC5A-4D38-B0AD-8093EC10F338}</a:tableStyleId>
              </a:tblPr>
              <a:tblGrid>
                <a:gridCol w="2291400">
                  <a:extLst>
                    <a:ext uri="{9D8B030D-6E8A-4147-A177-3AD203B41FA5}">
                      <a16:colId xmlns:a16="http://schemas.microsoft.com/office/drawing/2014/main" val="1329444286"/>
                    </a:ext>
                  </a:extLst>
                </a:gridCol>
                <a:gridCol w="8794111">
                  <a:extLst>
                    <a:ext uri="{9D8B030D-6E8A-4147-A177-3AD203B41FA5}">
                      <a16:colId xmlns:a16="http://schemas.microsoft.com/office/drawing/2014/main" val="3012494341"/>
                    </a:ext>
                  </a:extLst>
                </a:gridCol>
              </a:tblGrid>
              <a:tr h="502289">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Changes in management performance measures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 Must disclose sufficient explanation for users to understand:</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the change, addition or removal and its effects; and</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the reasons for the change, addition or removal.</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Comparative information is not required if it is impracticable to do so</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the entity would need to disclose that fact. </a:t>
                      </a:r>
                      <a:endParaRPr lang="en-GB" sz="14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3328553078"/>
                  </a:ext>
                </a:extLst>
              </a:tr>
              <a:tr h="502289">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dirty="0"/>
                        <a:t>Public communications </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Rebuttable presumption that a subtotal of income and expenses included in public communications outside financial statements represents management’s view of an aspect of the entity’s financial performance. </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Excludes oral communications, transcripts and social media posts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There will be application guidance on how to rebut that presumption</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Reasonable and supportable information to rebut the assumption would include management communicating or using a subtotal in a way that is consistent with the assertion that the subtotal does not communicate management’s view. </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619583282"/>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Interim financial statements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Entities will be required to include disclosures of management performance measures in interim financial statements</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4266229644"/>
                  </a:ext>
                </a:extLst>
              </a:tr>
            </a:tbl>
          </a:graphicData>
        </a:graphic>
      </p:graphicFrame>
    </p:spTree>
    <p:extLst>
      <p:ext uri="{BB962C8B-B14F-4D97-AF65-F5344CB8AC3E}">
        <p14:creationId xmlns:p14="http://schemas.microsoft.com/office/powerpoint/2010/main" val="11087340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Separate financial statements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1592066775"/>
              </p:ext>
            </p:extLst>
          </p:nvPr>
        </p:nvGraphicFramePr>
        <p:xfrm>
          <a:off x="463230" y="1058550"/>
          <a:ext cx="11085511" cy="1645920"/>
        </p:xfrm>
        <a:graphic>
          <a:graphicData uri="http://schemas.openxmlformats.org/drawingml/2006/table">
            <a:tbl>
              <a:tblPr firstRow="1" bandRow="1">
                <a:tableStyleId>{5FD0F851-EC5A-4D38-B0AD-8093EC10F338}</a:tableStyleId>
              </a:tblPr>
              <a:tblGrid>
                <a:gridCol w="3270250">
                  <a:extLst>
                    <a:ext uri="{9D8B030D-6E8A-4147-A177-3AD203B41FA5}">
                      <a16:colId xmlns:a16="http://schemas.microsoft.com/office/drawing/2014/main" val="1329444286"/>
                    </a:ext>
                  </a:extLst>
                </a:gridCol>
                <a:gridCol w="7815261">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u="none" strike="noStrike" kern="1200" dirty="0">
                          <a:solidFill>
                            <a:schemeClr val="tx1"/>
                          </a:solidFill>
                          <a:effectLst/>
                        </a:rPr>
                        <a:t>Investments in subsidiaries not accounted for using the equity method</a:t>
                      </a:r>
                      <a:endParaRPr lang="en-GB" sz="1600" b="0" i="0" u="none" strike="noStrike" kern="1200" dirty="0">
                        <a:solidFill>
                          <a:schemeClr val="tx1"/>
                        </a:solidFill>
                        <a:effectLst/>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Investing, if investing in subsidiaries is not a main business activity</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Operating if investing in subsidiaries is a main business activity</a:t>
                      </a:r>
                      <a:endParaRPr lang="en-GB" sz="16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8796006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u="none" strike="noStrike" kern="1200" dirty="0">
                          <a:solidFill>
                            <a:schemeClr val="tx1"/>
                          </a:solidFill>
                          <a:effectLst/>
                        </a:rPr>
                        <a:t>Investments in subsidiaries accounted for using the equity method</a:t>
                      </a:r>
                      <a:endParaRPr lang="en-GB" sz="1600" b="0" i="0" u="none" strike="noStrike" kern="1200" dirty="0">
                        <a:solidFill>
                          <a:schemeClr val="tx1"/>
                        </a:solidFill>
                        <a:effectLst/>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Investing</a:t>
                      </a:r>
                      <a:endParaRPr lang="en-GB" sz="1600" b="0" kern="1200" dirty="0">
                        <a:solidFill>
                          <a:schemeClr val="tx1"/>
                        </a:solidFill>
                        <a:latin typeface="+mn-lt"/>
                        <a:ea typeface="+mn-ea"/>
                        <a:cs typeface="+mn-cs"/>
                      </a:endParaRPr>
                    </a:p>
                  </a:txBody>
                  <a:tcPr/>
                </a:tc>
                <a:extLst>
                  <a:ext uri="{0D108BD9-81ED-4DB2-BD59-A6C34878D82A}">
                    <a16:rowId xmlns:a16="http://schemas.microsoft.com/office/drawing/2014/main" val="3454644602"/>
                  </a:ext>
                </a:extLst>
              </a:tr>
            </a:tbl>
          </a:graphicData>
        </a:graphic>
      </p:graphicFrame>
    </p:spTree>
    <p:extLst>
      <p:ext uri="{BB962C8B-B14F-4D97-AF65-F5344CB8AC3E}">
        <p14:creationId xmlns:p14="http://schemas.microsoft.com/office/powerpoint/2010/main" val="6410951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Statement of Financial Position</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794798185"/>
              </p:ext>
            </p:extLst>
          </p:nvPr>
        </p:nvGraphicFramePr>
        <p:xfrm>
          <a:off x="426399" y="922984"/>
          <a:ext cx="10241601" cy="520858"/>
        </p:xfrm>
        <a:graphic>
          <a:graphicData uri="http://schemas.openxmlformats.org/drawingml/2006/table">
            <a:tbl>
              <a:tblPr firstRow="1" bandRow="1">
                <a:tableStyleId>{5FD0F851-EC5A-4D38-B0AD-8093EC10F338}</a:tableStyleId>
              </a:tblPr>
              <a:tblGrid>
                <a:gridCol w="2621601">
                  <a:extLst>
                    <a:ext uri="{9D8B030D-6E8A-4147-A177-3AD203B41FA5}">
                      <a16:colId xmlns:a16="http://schemas.microsoft.com/office/drawing/2014/main" val="1329444286"/>
                    </a:ext>
                  </a:extLst>
                </a:gridCol>
                <a:gridCol w="7620000">
                  <a:extLst>
                    <a:ext uri="{9D8B030D-6E8A-4147-A177-3AD203B41FA5}">
                      <a16:colId xmlns:a16="http://schemas.microsoft.com/office/drawing/2014/main" val="3012494341"/>
                    </a:ext>
                  </a:extLst>
                </a:gridCol>
              </a:tblGrid>
              <a:tr h="520858">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Goodwill</a:t>
                      </a:r>
                      <a:endParaRPr lang="en-GB" sz="1600" b="0" kern="1200" dirty="0">
                        <a:solidFill>
                          <a:schemeClr val="tx1"/>
                        </a:solidFill>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Must be separated from intangible assets</a:t>
                      </a:r>
                      <a:endParaRPr lang="en-GB" sz="1600" b="0" kern="1200" dirty="0">
                        <a:solidFill>
                          <a:schemeClr val="tx1"/>
                        </a:solidFill>
                        <a:latin typeface="+mn-lt"/>
                        <a:ea typeface="+mn-ea"/>
                        <a:cs typeface="+mn-cs"/>
                      </a:endParaRPr>
                    </a:p>
                  </a:txBody>
                  <a:tcPr/>
                </a:tc>
                <a:extLst>
                  <a:ext uri="{0D108BD9-81ED-4DB2-BD59-A6C34878D82A}">
                    <a16:rowId xmlns:a16="http://schemas.microsoft.com/office/drawing/2014/main" val="1879600624"/>
                  </a:ext>
                </a:extLst>
              </a:tr>
            </a:tbl>
          </a:graphicData>
        </a:graphic>
      </p:graphicFrame>
    </p:spTree>
    <p:extLst>
      <p:ext uri="{BB962C8B-B14F-4D97-AF65-F5344CB8AC3E}">
        <p14:creationId xmlns:p14="http://schemas.microsoft.com/office/powerpoint/2010/main" val="22967932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Statement of cash flows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745026367"/>
              </p:ext>
            </p:extLst>
          </p:nvPr>
        </p:nvGraphicFramePr>
        <p:xfrm>
          <a:off x="426399" y="922983"/>
          <a:ext cx="10241601" cy="2438400"/>
        </p:xfrm>
        <a:graphic>
          <a:graphicData uri="http://schemas.openxmlformats.org/drawingml/2006/table">
            <a:tbl>
              <a:tblPr firstRow="1" bandRow="1">
                <a:tableStyleId>{5FD0F851-EC5A-4D38-B0AD-8093EC10F338}</a:tableStyleId>
              </a:tblPr>
              <a:tblGrid>
                <a:gridCol w="3118727">
                  <a:extLst>
                    <a:ext uri="{9D8B030D-6E8A-4147-A177-3AD203B41FA5}">
                      <a16:colId xmlns:a16="http://schemas.microsoft.com/office/drawing/2014/main" val="1329444286"/>
                    </a:ext>
                  </a:extLst>
                </a:gridCol>
                <a:gridCol w="7122874">
                  <a:extLst>
                    <a:ext uri="{9D8B030D-6E8A-4147-A177-3AD203B41FA5}">
                      <a16:colId xmlns:a16="http://schemas.microsoft.com/office/drawing/2014/main" val="3012494341"/>
                    </a:ext>
                  </a:extLst>
                </a:gridCol>
              </a:tblGrid>
              <a:tr h="151437">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Operating cash flow reconciliation (indirect method)</a:t>
                      </a:r>
                      <a:endParaRPr lang="en-GB" sz="1600" b="0" kern="1200" dirty="0">
                        <a:solidFill>
                          <a:schemeClr val="tx1"/>
                        </a:solidFill>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Starting point will be operating profit or loss subtotal </a:t>
                      </a:r>
                      <a:endParaRPr lang="en-GB" sz="1600" b="0" kern="1200" dirty="0">
                        <a:solidFill>
                          <a:schemeClr val="tx1"/>
                        </a:solidFill>
                        <a:latin typeface="+mn-lt"/>
                        <a:ea typeface="+mn-ea"/>
                        <a:cs typeface="+mn-cs"/>
                      </a:endParaRPr>
                    </a:p>
                  </a:txBody>
                  <a:tcPr/>
                </a:tc>
                <a:extLst>
                  <a:ext uri="{0D108BD9-81ED-4DB2-BD59-A6C34878D82A}">
                    <a16:rowId xmlns:a16="http://schemas.microsoft.com/office/drawing/2014/main" val="18796006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Interest and dividends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Interest paid in financing activities (including interest that is capitalised as part of the cost of an asset) </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Interest and dividends received in investing activities</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If the main business activity is the provision of finance to customers the cash flows must be disclosed in a single category (either as operating, investing or financing activities).</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3404391774"/>
                  </a:ext>
                </a:extLst>
              </a:tr>
            </a:tbl>
          </a:graphicData>
        </a:graphic>
      </p:graphicFrame>
    </p:spTree>
    <p:extLst>
      <p:ext uri="{BB962C8B-B14F-4D97-AF65-F5344CB8AC3E}">
        <p14:creationId xmlns:p14="http://schemas.microsoft.com/office/powerpoint/2010/main" val="9511005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B081E7-F11A-D3D0-930C-6CC19040928A}"/>
              </a:ext>
            </a:extLst>
          </p:cNvPr>
          <p:cNvSpPr txBox="1"/>
          <p:nvPr/>
        </p:nvSpPr>
        <p:spPr>
          <a:xfrm>
            <a:off x="935083" y="1477268"/>
            <a:ext cx="9220200" cy="2308324"/>
          </a:xfrm>
          <a:prstGeom prst="rect">
            <a:avLst/>
          </a:prstGeom>
          <a:noFill/>
        </p:spPr>
        <p:txBody>
          <a:bodyPr wrap="square">
            <a:spAutoFit/>
          </a:bodyPr>
          <a:lstStyle/>
          <a:p>
            <a:r>
              <a:rPr lang="en-GB" sz="2400" b="1" dirty="0">
                <a:latin typeface="+mj-lt"/>
              </a:rPr>
              <a:t>Overview</a:t>
            </a:r>
          </a:p>
          <a:p>
            <a:endParaRPr lang="en-GB" sz="2400" b="1" dirty="0">
              <a:latin typeface="+mj-lt"/>
            </a:endParaRPr>
          </a:p>
          <a:p>
            <a:r>
              <a:rPr lang="en-GB" sz="2400" b="1" dirty="0">
                <a:latin typeface="+mj-lt"/>
              </a:rPr>
              <a:t>Primary Financial Statements</a:t>
            </a:r>
          </a:p>
          <a:p>
            <a:endParaRPr lang="en-GB" sz="2400" b="1" dirty="0">
              <a:latin typeface="+mj-lt"/>
            </a:endParaRPr>
          </a:p>
          <a:p>
            <a:r>
              <a:rPr lang="en-GB" sz="2400" b="1" dirty="0">
                <a:latin typeface="+mj-lt"/>
              </a:rPr>
              <a:t>Publication and implementation</a:t>
            </a:r>
          </a:p>
          <a:p>
            <a:endParaRPr lang="en-GB" sz="2400" dirty="0">
              <a:latin typeface="+mj-lt"/>
            </a:endParaRPr>
          </a:p>
        </p:txBody>
      </p:sp>
    </p:spTree>
    <p:extLst>
      <p:ext uri="{BB962C8B-B14F-4D97-AF65-F5344CB8AC3E}">
        <p14:creationId xmlns:p14="http://schemas.microsoft.com/office/powerpoint/2010/main" val="356380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Aggregation and Disaggregation</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818767336"/>
              </p:ext>
            </p:extLst>
          </p:nvPr>
        </p:nvGraphicFramePr>
        <p:xfrm>
          <a:off x="501650" y="836291"/>
          <a:ext cx="11085511" cy="5217160"/>
        </p:xfrm>
        <a:graphic>
          <a:graphicData uri="http://schemas.openxmlformats.org/drawingml/2006/table">
            <a:tbl>
              <a:tblPr firstRow="1" bandRow="1">
                <a:tableStyleId>{9D7B26C5-4107-4FEC-AEDC-1716B250A1EF}</a:tableStyleId>
              </a:tblPr>
              <a:tblGrid>
                <a:gridCol w="3167380">
                  <a:extLst>
                    <a:ext uri="{9D8B030D-6E8A-4147-A177-3AD203B41FA5}">
                      <a16:colId xmlns:a16="http://schemas.microsoft.com/office/drawing/2014/main" val="1329444286"/>
                    </a:ext>
                  </a:extLst>
                </a:gridCol>
                <a:gridCol w="7918131">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i="0" u="none" strike="noStrike" kern="1200" dirty="0">
                          <a:solidFill>
                            <a:schemeClr val="tx1"/>
                          </a:solidFill>
                          <a:effectLst/>
                          <a:latin typeface="+mn-lt"/>
                          <a:ea typeface="+mn-ea"/>
                          <a:cs typeface="+mn-cs"/>
                        </a:rPr>
                        <a:t>Assets, liabilities, equity, income and expenses aggregated or disaggregated based on shared characteristics</a:t>
                      </a:r>
                    </a:p>
                  </a:txBody>
                  <a:tcPr>
                    <a:lnB w="12700" cmpd="sng">
                      <a:noFill/>
                    </a:lnB>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i="0" u="none" strike="noStrike" kern="1200" dirty="0">
                          <a:solidFill>
                            <a:schemeClr val="tx1"/>
                          </a:solidFill>
                          <a:effectLst/>
                          <a:latin typeface="+mn-lt"/>
                          <a:ea typeface="+mn-ea"/>
                          <a:cs typeface="+mn-cs"/>
                        </a:rPr>
                        <a:t>Items must be disaggregated if the resulting disaggregated information is material.</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i="0" u="none" strike="noStrike" kern="1200" dirty="0">
                          <a:solidFill>
                            <a:schemeClr val="tx1"/>
                          </a:solidFill>
                          <a:effectLst/>
                          <a:latin typeface="+mn-lt"/>
                          <a:ea typeface="+mn-ea"/>
                          <a:cs typeface="+mn-cs"/>
                        </a:rPr>
                        <a:t>A single dissimilar (non-shared) characteristic between items would be sufficient to require disaggregation if that information were material.</a:t>
                      </a:r>
                    </a:p>
                  </a:txBody>
                  <a:tcPr>
                    <a:lnB w="12700" cmpd="sng">
                      <a:noFill/>
                    </a:lnB>
                  </a:tcPr>
                </a:tc>
                <a:extLst>
                  <a:ext uri="{0D108BD9-81ED-4DB2-BD59-A6C34878D82A}">
                    <a16:rowId xmlns:a16="http://schemas.microsoft.com/office/drawing/2014/main" val="18796006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i="0" u="none" strike="noStrike" kern="1200" dirty="0">
                          <a:solidFill>
                            <a:schemeClr val="tx1"/>
                          </a:solidFill>
                          <a:effectLst/>
                          <a:latin typeface="+mn-lt"/>
                          <a:ea typeface="+mn-ea"/>
                          <a:cs typeface="+mn-cs"/>
                        </a:rPr>
                        <a:t>Application Guidance</a:t>
                      </a:r>
                    </a:p>
                  </a:txBody>
                  <a:tcPr>
                    <a:lnL>
                      <a:noFill/>
                    </a:lnL>
                    <a:lnR>
                      <a:noFill/>
                    </a:lnR>
                    <a:lnT w="12700" cmpd="sng">
                      <a:noFill/>
                    </a:lnT>
                    <a:lnB>
                      <a:noFill/>
                    </a:lnB>
                    <a:lnTlToBr w="12700" cmpd="sng">
                      <a:noFill/>
                      <a:prstDash val="solid"/>
                    </a:lnTlToBr>
                    <a:lnBlToTr w="12700" cmpd="sng">
                      <a:noFill/>
                      <a:prstDash val="solid"/>
                    </a:lnBlToTr>
                    <a:solidFill>
                      <a:schemeClr val="tx1">
                        <a:alpha val="10000"/>
                      </a:schemeClr>
                    </a:solidFill>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i="0" u="none" strike="noStrike" kern="1200" dirty="0">
                          <a:solidFill>
                            <a:schemeClr val="tx1"/>
                          </a:solidFill>
                          <a:effectLst/>
                          <a:latin typeface="+mn-lt"/>
                          <a:ea typeface="+mn-ea"/>
                          <a:cs typeface="+mn-cs"/>
                        </a:rPr>
                        <a:t>Characteristics that might form the basis for making the aggregation assessments</a:t>
                      </a:r>
                    </a:p>
                  </a:txBody>
                  <a:tcPr>
                    <a:lnL>
                      <a:noFill/>
                    </a:lnL>
                    <a:lnR>
                      <a:noFill/>
                    </a:lnR>
                    <a:lnT w="12700" cmpd="sng">
                      <a:noFill/>
                    </a:lnT>
                    <a:lnB>
                      <a:noFill/>
                    </a:lnB>
                    <a:lnTlToBr w="12700" cmpd="sng">
                      <a:noFill/>
                      <a:prstDash val="solid"/>
                    </a:lnTlToBr>
                    <a:lnBlToTr w="12700" cmpd="sng">
                      <a:noFill/>
                      <a:prstDash val="solid"/>
                    </a:lnBlToTr>
                    <a:solidFill>
                      <a:schemeClr val="tx1">
                        <a:alpha val="10000"/>
                      </a:schemeClr>
                    </a:solidFill>
                  </a:tcPr>
                </a:tc>
                <a:extLst>
                  <a:ext uri="{0D108BD9-81ED-4DB2-BD59-A6C34878D82A}">
                    <a16:rowId xmlns:a16="http://schemas.microsoft.com/office/drawing/2014/main" val="3454644602"/>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latin typeface="+mn-lt"/>
                          <a:ea typeface="+mn-ea"/>
                          <a:cs typeface="Calibri" panose="020F0502020204030204" pitchFamily="34" charset="0"/>
                        </a:rPr>
                        <a:t>Line items in the primary financial statements</a:t>
                      </a:r>
                    </a:p>
                  </a:txBody>
                  <a:tcPr>
                    <a:lnL>
                      <a:noFill/>
                    </a:lnL>
                    <a:lnR>
                      <a:noFill/>
                    </a:lnR>
                    <a:lnT>
                      <a:noFill/>
                    </a:lnT>
                    <a:lnB>
                      <a:noFill/>
                    </a:lnB>
                    <a:lnTlToBr w="12700" cmpd="sng">
                      <a:noFill/>
                      <a:prstDash val="solid"/>
                    </a:lnTlToBr>
                    <a:lnBlToTr w="12700" cmpd="sng">
                      <a:noFill/>
                      <a:prstDash val="solid"/>
                    </a:lnBlToTr>
                    <a:solidFill>
                      <a:schemeClr val="bg1">
                        <a:alpha val="10000"/>
                      </a:schemeClr>
                    </a:solidFill>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i="0" u="none" strike="noStrike" kern="1200" dirty="0">
                          <a:solidFill>
                            <a:schemeClr val="tx1"/>
                          </a:solidFill>
                          <a:effectLst/>
                          <a:latin typeface="+mn-lt"/>
                          <a:ea typeface="+mn-ea"/>
                          <a:cs typeface="+mn-cs"/>
                        </a:rPr>
                        <a:t>Must be recognised and measured in accordance with IFRS Accounting Standards</a:t>
                      </a:r>
                      <a:endParaRPr lang="en-GB" sz="1600" b="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971058783"/>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latin typeface="+mn-lt"/>
                          <a:ea typeface="+mn-ea"/>
                          <a:cs typeface="Calibri" panose="020F0502020204030204" pitchFamily="34" charset="0"/>
                        </a:rPr>
                        <a:t>Notes</a:t>
                      </a:r>
                    </a:p>
                  </a:txBody>
                  <a:tcPr>
                    <a:lnL>
                      <a:noFill/>
                    </a:lnL>
                    <a:lnR>
                      <a:noFill/>
                    </a:lnR>
                    <a:lnT>
                      <a:noFill/>
                    </a:lnT>
                    <a:lnB>
                      <a:noFill/>
                    </a:lnB>
                    <a:lnTlToBr w="12700" cmpd="sng">
                      <a:noFill/>
                      <a:prstDash val="solid"/>
                    </a:lnTlToBr>
                    <a:lnBlToTr w="12700" cmpd="sng">
                      <a:noFill/>
                      <a:prstDash val="solid"/>
                    </a:lnBlToTr>
                    <a:solidFill>
                      <a:schemeClr val="tx1">
                        <a:alpha val="10000"/>
                      </a:schemeClr>
                    </a:solidFill>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i="0" u="none" strike="noStrike" kern="1200" dirty="0">
                          <a:solidFill>
                            <a:schemeClr val="tx1"/>
                          </a:solidFill>
                          <a:effectLst/>
                          <a:latin typeface="+mn-lt"/>
                          <a:ea typeface="+mn-ea"/>
                          <a:cs typeface="+mn-cs"/>
                        </a:rPr>
                        <a:t>Income and expenses can be disaggregated into components not recognised or measured in accordance with IFRS Accounting Standards</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latin typeface="+mn-lt"/>
                          <a:ea typeface="+mn-ea"/>
                          <a:cs typeface="Calibri" panose="020F0502020204030204" pitchFamily="34" charset="0"/>
                        </a:rPr>
                        <a:t>The Standard will include as examples of material information</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an explanation that no material items are included in the amount; and </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dirty="0"/>
                        <a:t>an explanation that the amount consists of several unrelated immaterial items with an indication of the nature and amount of the largest item.</a:t>
                      </a:r>
                      <a:endParaRPr lang="en-GB" sz="1400" b="0" kern="1200" spc="-5" dirty="0">
                        <a:solidFill>
                          <a:schemeClr val="tx1"/>
                        </a:solidFill>
                        <a:latin typeface="+mn-lt"/>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chemeClr val="tx1">
                        <a:alpha val="10000"/>
                      </a:schemeClr>
                    </a:solidFill>
                  </a:tcPr>
                </a:tc>
                <a:extLst>
                  <a:ext uri="{0D108BD9-81ED-4DB2-BD59-A6C34878D82A}">
                    <a16:rowId xmlns:a16="http://schemas.microsoft.com/office/drawing/2014/main" val="2278546165"/>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i="0" u="none" strike="noStrike" kern="1200" dirty="0">
                          <a:solidFill>
                            <a:schemeClr val="tx1"/>
                          </a:solidFill>
                          <a:effectLst/>
                          <a:latin typeface="+mn-lt"/>
                          <a:ea typeface="+mn-ea"/>
                          <a:cs typeface="+mn-cs"/>
                        </a:rPr>
                        <a:t>Labels</a:t>
                      </a:r>
                    </a:p>
                  </a:txBody>
                  <a:tcPr>
                    <a:lnL>
                      <a:noFill/>
                    </a:lnL>
                    <a:lnR>
                      <a:noFill/>
                    </a:lnR>
                    <a:lnT>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i="0" u="none" strike="noStrike" kern="1200" dirty="0">
                          <a:solidFill>
                            <a:schemeClr val="tx1"/>
                          </a:solidFill>
                          <a:effectLst/>
                          <a:latin typeface="+mn-lt"/>
                          <a:ea typeface="+mn-ea"/>
                          <a:cs typeface="+mn-cs"/>
                        </a:rPr>
                        <a:t>Must be clear and understandable</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i="0" u="none" strike="noStrike" kern="1200" dirty="0">
                          <a:solidFill>
                            <a:schemeClr val="tx1"/>
                          </a:solidFill>
                          <a:effectLst/>
                          <a:latin typeface="+mn-lt"/>
                          <a:ea typeface="+mn-ea"/>
                          <a:cs typeface="+mn-cs"/>
                        </a:rPr>
                        <a:t>“Other” can only be used if an entity is unable to find a more informative label</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i="0" u="none" strike="noStrike" kern="1200" dirty="0">
                          <a:solidFill>
                            <a:schemeClr val="tx1"/>
                          </a:solidFill>
                          <a:effectLst/>
                          <a:latin typeface="+mn-lt"/>
                          <a:ea typeface="+mn-ea"/>
                          <a:cs typeface="+mn-cs"/>
                        </a:rPr>
                        <a:t>For an aggregation of varied material items be as precise as possible, such as “Other finance expenses”</a:t>
                      </a:r>
                    </a:p>
                  </a:txBody>
                  <a:tcPr>
                    <a:lnL>
                      <a:noFill/>
                    </a:lnL>
                    <a:lnR>
                      <a:noFill/>
                    </a:lnR>
                    <a:lnT>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745806349"/>
                  </a:ext>
                </a:extLst>
              </a:tr>
            </a:tbl>
          </a:graphicData>
        </a:graphic>
      </p:graphicFrame>
    </p:spTree>
    <p:extLst>
      <p:ext uri="{BB962C8B-B14F-4D97-AF65-F5344CB8AC3E}">
        <p14:creationId xmlns:p14="http://schemas.microsoft.com/office/powerpoint/2010/main" val="4617249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F052-CE07-2FC3-A709-85E3817468BD}"/>
              </a:ext>
            </a:extLst>
          </p:cNvPr>
          <p:cNvSpPr>
            <a:spLocks noGrp="1"/>
          </p:cNvSpPr>
          <p:nvPr>
            <p:ph type="ctrTitle"/>
          </p:nvPr>
        </p:nvSpPr>
        <p:spPr>
          <a:xfrm>
            <a:off x="995363" y="1585912"/>
            <a:ext cx="9144000" cy="1095375"/>
          </a:xfrm>
        </p:spPr>
        <p:txBody>
          <a:bodyPr/>
          <a:lstStyle/>
          <a:p>
            <a:pPr algn="l"/>
            <a:r>
              <a:rPr lang="en-GB" sz="2400" b="1" dirty="0"/>
              <a:t>Publication and implementation</a:t>
            </a:r>
          </a:p>
        </p:txBody>
      </p:sp>
    </p:spTree>
    <p:extLst>
      <p:ext uri="{BB962C8B-B14F-4D97-AF65-F5344CB8AC3E}">
        <p14:creationId xmlns:p14="http://schemas.microsoft.com/office/powerpoint/2010/main" val="57005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Publication and implementation</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3893867842"/>
              </p:ext>
            </p:extLst>
          </p:nvPr>
        </p:nvGraphicFramePr>
        <p:xfrm>
          <a:off x="506409" y="1050781"/>
          <a:ext cx="9814881" cy="1960880"/>
        </p:xfrm>
        <a:graphic>
          <a:graphicData uri="http://schemas.openxmlformats.org/drawingml/2006/table">
            <a:tbl>
              <a:tblPr firstRow="1" bandRow="1">
                <a:tableStyleId>{5FD0F851-EC5A-4D38-B0AD-8093EC10F338}</a:tableStyleId>
              </a:tblPr>
              <a:tblGrid>
                <a:gridCol w="2133921">
                  <a:extLst>
                    <a:ext uri="{9D8B030D-6E8A-4147-A177-3AD203B41FA5}">
                      <a16:colId xmlns:a16="http://schemas.microsoft.com/office/drawing/2014/main" val="1329444286"/>
                    </a:ext>
                  </a:extLst>
                </a:gridCol>
                <a:gridCol w="7680960">
                  <a:extLst>
                    <a:ext uri="{9D8B030D-6E8A-4147-A177-3AD203B41FA5}">
                      <a16:colId xmlns:a16="http://schemas.microsoft.com/office/drawing/2014/main" val="3012494341"/>
                    </a:ext>
                  </a:extLst>
                </a:gridCol>
              </a:tblGrid>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Publication</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H1 2024</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340439177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Effective date</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Annual periods beginning on or after 1 January 2027</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1662324425"/>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IAS 8</a:t>
                      </a:r>
                      <a:endParaRPr lang="en-GB" sz="1600" b="0" kern="1200" dirty="0">
                        <a:solidFill>
                          <a:schemeClr val="tx1"/>
                        </a:solidFill>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effectLst/>
                        </a:rPr>
                        <a:t>Paragraphs of IAS 1 that relate to the general features of financial statements are moved to IAS 8. </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effectLst/>
                        </a:rPr>
                        <a:t>To reflect the change to IAS 8, the IASB will rename IAS 8 “Basis of Preparation, Accounting Policies, Changes in Accounting Estimates and Errors”. </a:t>
                      </a:r>
                      <a:endParaRPr lang="en-GB" sz="1600" b="0" kern="1200" dirty="0">
                        <a:solidFill>
                          <a:schemeClr val="tx1"/>
                        </a:solidFill>
                        <a:latin typeface="+mn-lt"/>
                        <a:ea typeface="+mn-ea"/>
                        <a:cs typeface="+mn-cs"/>
                      </a:endParaRPr>
                    </a:p>
                  </a:txBody>
                  <a:tcPr/>
                </a:tc>
                <a:extLst>
                  <a:ext uri="{0D108BD9-81ED-4DB2-BD59-A6C34878D82A}">
                    <a16:rowId xmlns:a16="http://schemas.microsoft.com/office/drawing/2014/main" val="1657717461"/>
                  </a:ext>
                </a:extLst>
              </a:tr>
            </a:tbl>
          </a:graphicData>
        </a:graphic>
      </p:graphicFrame>
    </p:spTree>
    <p:extLst>
      <p:ext uri="{BB962C8B-B14F-4D97-AF65-F5344CB8AC3E}">
        <p14:creationId xmlns:p14="http://schemas.microsoft.com/office/powerpoint/2010/main" val="12358223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F052-CE07-2FC3-A709-85E3817468BD}"/>
              </a:ext>
            </a:extLst>
          </p:cNvPr>
          <p:cNvSpPr>
            <a:spLocks noGrp="1"/>
          </p:cNvSpPr>
          <p:nvPr>
            <p:ph type="ctrTitle"/>
          </p:nvPr>
        </p:nvSpPr>
        <p:spPr>
          <a:xfrm>
            <a:off x="995363" y="1585912"/>
            <a:ext cx="9144000" cy="1095375"/>
          </a:xfrm>
        </p:spPr>
        <p:txBody>
          <a:bodyPr/>
          <a:lstStyle/>
          <a:p>
            <a:pPr algn="l"/>
            <a:r>
              <a:rPr lang="en-GB" sz="2400" b="1" dirty="0"/>
              <a:t>Overview</a:t>
            </a:r>
          </a:p>
        </p:txBody>
      </p:sp>
    </p:spTree>
    <p:extLst>
      <p:ext uri="{BB962C8B-B14F-4D97-AF65-F5344CB8AC3E}">
        <p14:creationId xmlns:p14="http://schemas.microsoft.com/office/powerpoint/2010/main" val="212807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Overview</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1671047739"/>
              </p:ext>
            </p:extLst>
          </p:nvPr>
        </p:nvGraphicFramePr>
        <p:xfrm>
          <a:off x="424812" y="944880"/>
          <a:ext cx="9317902" cy="4020438"/>
        </p:xfrm>
        <a:graphic>
          <a:graphicData uri="http://schemas.openxmlformats.org/drawingml/2006/table">
            <a:tbl>
              <a:tblPr firstRow="1" bandRow="1">
                <a:tableStyleId>{5FD0F851-EC5A-4D38-B0AD-8093EC10F338}</a:tableStyleId>
              </a:tblPr>
              <a:tblGrid>
                <a:gridCol w="2001519">
                  <a:extLst>
                    <a:ext uri="{9D8B030D-6E8A-4147-A177-3AD203B41FA5}">
                      <a16:colId xmlns:a16="http://schemas.microsoft.com/office/drawing/2014/main" val="1329444286"/>
                    </a:ext>
                  </a:extLst>
                </a:gridCol>
                <a:gridCol w="7316383">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Proposal</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effectLst/>
                        </a:rPr>
                        <a:t>In December 2019, the IASB published ED/2019/7 General Presentation and Disclosures, which proposes a new IFRS Standard that would replace IAS 1 and revise IAS 8</a:t>
                      </a:r>
                      <a:endParaRPr lang="en-GB" sz="16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360947503"/>
                  </a:ext>
                </a:extLst>
              </a:tr>
              <a:tr h="545718">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Financial statements </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74613" marR="0" lvl="0" indent="-265113"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Clarify the role of the primary financial statements and the notes</a:t>
                      </a:r>
                      <a:endParaRPr lang="en-GB" sz="16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770122205"/>
                  </a:ext>
                </a:extLst>
              </a:tr>
              <a:tr h="545718">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Financial Performance</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dirty="0"/>
                        <a:t>Introduce three categories within profit or loss (operating, investing and financing)</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Specify how specific items need to be classified (e.g. income from associates and joint ventures)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Create exceptions for specific business activities</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dirty="0">
                          <a:solidFill>
                            <a:schemeClr val="tx1"/>
                          </a:solidFill>
                        </a:rPr>
                        <a:t>Set out requirements for the reporting of management performance measures</a:t>
                      </a:r>
                      <a:endParaRPr lang="en-GB" sz="14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971058783"/>
                  </a:ext>
                </a:extLst>
              </a:tr>
              <a:tr h="31617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Cash Flows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Remove the choice for classification of interest and dividends</a:t>
                      </a:r>
                      <a:endParaRPr lang="en-GB" sz="1600" b="0" i="0" u="none" strike="noStrike" dirty="0">
                        <a:solidFill>
                          <a:schemeClr val="tx1"/>
                        </a:solidFill>
                        <a:effectLst/>
                        <a:latin typeface="+mn-lt"/>
                      </a:endParaRPr>
                    </a:p>
                  </a:txBody>
                  <a:tcPr/>
                </a:tc>
                <a:extLst>
                  <a:ext uri="{0D108BD9-81ED-4DB2-BD59-A6C34878D82A}">
                    <a16:rowId xmlns:a16="http://schemas.microsoft.com/office/drawing/2014/main" val="2278546165"/>
                  </a:ext>
                </a:extLst>
              </a:tr>
              <a:tr h="31617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Financial Position</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Require separation of goodwill from intangibles</a:t>
                      </a:r>
                      <a:endParaRPr lang="en-GB" sz="16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1457582446"/>
                  </a:ext>
                </a:extLst>
              </a:tr>
              <a:tr h="31617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spc="-5" dirty="0">
                          <a:solidFill>
                            <a:schemeClr val="tx1"/>
                          </a:solidFill>
                        </a:rPr>
                        <a:t>General</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Revise the aggregation and disaggregation principles</a:t>
                      </a:r>
                      <a:endParaRPr lang="en-GB" sz="16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1946690001"/>
                  </a:ext>
                </a:extLst>
              </a:tr>
            </a:tbl>
          </a:graphicData>
        </a:graphic>
      </p:graphicFrame>
    </p:spTree>
    <p:extLst>
      <p:ext uri="{BB962C8B-B14F-4D97-AF65-F5344CB8AC3E}">
        <p14:creationId xmlns:p14="http://schemas.microsoft.com/office/powerpoint/2010/main" val="4575588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F052-CE07-2FC3-A709-85E3817468BD}"/>
              </a:ext>
            </a:extLst>
          </p:cNvPr>
          <p:cNvSpPr>
            <a:spLocks noGrp="1"/>
          </p:cNvSpPr>
          <p:nvPr>
            <p:ph type="ctrTitle"/>
          </p:nvPr>
        </p:nvSpPr>
        <p:spPr>
          <a:xfrm>
            <a:off x="995363" y="1585912"/>
            <a:ext cx="9144000" cy="1095375"/>
          </a:xfrm>
        </p:spPr>
        <p:txBody>
          <a:bodyPr/>
          <a:lstStyle/>
          <a:p>
            <a:pPr algn="l"/>
            <a:r>
              <a:rPr lang="en-GB" sz="2400" b="1" dirty="0"/>
              <a:t>Primary Financial Statements</a:t>
            </a:r>
          </a:p>
        </p:txBody>
      </p:sp>
    </p:spTree>
    <p:extLst>
      <p:ext uri="{BB962C8B-B14F-4D97-AF65-F5344CB8AC3E}">
        <p14:creationId xmlns:p14="http://schemas.microsoft.com/office/powerpoint/2010/main" val="144523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Roles of the primary financial statements and the notes, aggregation and disaggregation</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2605385858"/>
              </p:ext>
            </p:extLst>
          </p:nvPr>
        </p:nvGraphicFramePr>
        <p:xfrm>
          <a:off x="424812" y="971243"/>
          <a:ext cx="9176388" cy="3535680"/>
        </p:xfrm>
        <a:graphic>
          <a:graphicData uri="http://schemas.openxmlformats.org/drawingml/2006/table">
            <a:tbl>
              <a:tblPr firstRow="1" bandRow="1">
                <a:tableStyleId>{5FD0F851-EC5A-4D38-B0AD-8093EC10F338}</a:tableStyleId>
              </a:tblPr>
              <a:tblGrid>
                <a:gridCol w="2045223">
                  <a:extLst>
                    <a:ext uri="{9D8B030D-6E8A-4147-A177-3AD203B41FA5}">
                      <a16:colId xmlns:a16="http://schemas.microsoft.com/office/drawing/2014/main" val="1329444286"/>
                    </a:ext>
                  </a:extLst>
                </a:gridCol>
                <a:gridCol w="7131165">
                  <a:extLst>
                    <a:ext uri="{9D8B030D-6E8A-4147-A177-3AD203B41FA5}">
                      <a16:colId xmlns:a16="http://schemas.microsoft.com/office/drawing/2014/main" val="3012494341"/>
                    </a:ext>
                  </a:extLst>
                </a:gridCol>
              </a:tblGrid>
              <a:tr h="468302">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Primary financial statements </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dirty="0"/>
                        <a:t>Provide a structured and comparable summary of a reporting entity’s recognised assets, liabilities, equity, income, expenses and cash flows, which is useful for: </a:t>
                      </a:r>
                    </a:p>
                    <a:p>
                      <a:pPr marL="531813" marR="0" lvl="1" indent="-265113"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dirty="0"/>
                        <a:t>obtaining an overview of the entity’s assets, liabilities, equity, income, expenses and cash flows; </a:t>
                      </a:r>
                    </a:p>
                    <a:p>
                      <a:pPr marL="531813" marR="0" lvl="1" indent="-265113"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dirty="0"/>
                        <a:t>making comparisons between entities, and between reporting periods for the same entity; and </a:t>
                      </a:r>
                    </a:p>
                    <a:p>
                      <a:pPr marL="531813" marR="0" lvl="1" indent="-265113"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dirty="0"/>
                        <a:t>identifying items or areas about which users of financial statements may wish to seek additional information in the notes. </a:t>
                      </a:r>
                      <a:endParaRPr lang="en-GB" sz="1400" b="0" kern="1200"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971058783"/>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dirty="0"/>
                        <a:t>Notes</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342900" marR="0" lvl="0" indent="-34290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Provide further information necessary for users of financial statements to understand the items included in the primary financial statements</a:t>
                      </a:r>
                    </a:p>
                    <a:p>
                      <a:pPr marL="342900" marR="0" lvl="0" indent="-34290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dirty="0"/>
                        <a:t>Supplement the primary financial statements with other information that is necessary to meet the objective of financial statements</a:t>
                      </a:r>
                      <a:endParaRPr lang="en-GB" sz="1600" b="0" i="0" u="none" strike="noStrike" dirty="0">
                        <a:solidFill>
                          <a:schemeClr val="tx1"/>
                        </a:solidFill>
                        <a:effectLst/>
                        <a:latin typeface="+mn-lt"/>
                      </a:endParaRPr>
                    </a:p>
                  </a:txBody>
                  <a:tcPr/>
                </a:tc>
                <a:extLst>
                  <a:ext uri="{0D108BD9-81ED-4DB2-BD59-A6C34878D82A}">
                    <a16:rowId xmlns:a16="http://schemas.microsoft.com/office/drawing/2014/main" val="2278546165"/>
                  </a:ext>
                </a:extLst>
              </a:tr>
            </a:tbl>
          </a:graphicData>
        </a:graphic>
      </p:graphicFrame>
    </p:spTree>
    <p:extLst>
      <p:ext uri="{BB962C8B-B14F-4D97-AF65-F5344CB8AC3E}">
        <p14:creationId xmlns:p14="http://schemas.microsoft.com/office/powerpoint/2010/main" val="5771988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Subtotals and categories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770095409"/>
              </p:ext>
            </p:extLst>
          </p:nvPr>
        </p:nvGraphicFramePr>
        <p:xfrm>
          <a:off x="424812" y="709299"/>
          <a:ext cx="9807759" cy="5125720"/>
        </p:xfrm>
        <a:graphic>
          <a:graphicData uri="http://schemas.openxmlformats.org/drawingml/2006/table">
            <a:tbl>
              <a:tblPr firstRow="1" bandRow="1">
                <a:tableStyleId>{5FD0F851-EC5A-4D38-B0AD-8093EC10F338}</a:tableStyleId>
              </a:tblPr>
              <a:tblGrid>
                <a:gridCol w="2359564">
                  <a:extLst>
                    <a:ext uri="{9D8B030D-6E8A-4147-A177-3AD203B41FA5}">
                      <a16:colId xmlns:a16="http://schemas.microsoft.com/office/drawing/2014/main" val="1329444286"/>
                    </a:ext>
                  </a:extLst>
                </a:gridCol>
                <a:gridCol w="7448195">
                  <a:extLst>
                    <a:ext uri="{9D8B030D-6E8A-4147-A177-3AD203B41FA5}">
                      <a16:colId xmlns:a16="http://schemas.microsoft.com/office/drawing/2014/main" val="3012494341"/>
                    </a:ext>
                  </a:extLst>
                </a:gridCol>
              </a:tblGrid>
              <a:tr h="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Operating Category</a:t>
                      </a:r>
                      <a:endParaRPr lang="en-GB" sz="1600" b="0" kern="1200" dirty="0">
                        <a:solidFill>
                          <a:schemeClr val="tx1"/>
                        </a:solidFill>
                        <a:latin typeface="+mn-lt"/>
                        <a:ea typeface="+mn-ea"/>
                        <a:cs typeface="+mn-cs"/>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Subtotal not defined directly—derived from the other categories </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Exceptions for entities whose main business activity is investing in assets or providing finance to customers.</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Excludes income tax and discontinued operations </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Includes volatile and unusual items (the IASB abandoned its attempt to define unusual items)</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Income from cash and cash equivalents</a:t>
                      </a:r>
                      <a:endParaRPr lang="en-GB" sz="1600" b="0" kern="1200" dirty="0">
                        <a:solidFill>
                          <a:schemeClr val="tx1"/>
                        </a:solidFill>
                        <a:latin typeface="+mn-lt"/>
                        <a:ea typeface="+mn-ea"/>
                        <a:cs typeface="+mn-cs"/>
                      </a:endParaRPr>
                    </a:p>
                  </a:txBody>
                  <a:tcPr/>
                </a:tc>
                <a:extLst>
                  <a:ext uri="{0D108BD9-81ED-4DB2-BD59-A6C34878D82A}">
                    <a16:rowId xmlns:a16="http://schemas.microsoft.com/office/drawing/2014/main" val="1879600624"/>
                  </a:ext>
                </a:extLst>
              </a:tr>
              <a:tr h="133981">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spc="-5" dirty="0">
                          <a:solidFill>
                            <a:schemeClr val="tx1"/>
                          </a:solidFill>
                        </a:rPr>
                        <a:t>Operating profit or loss before depreciation, amortisation and specified impairments</a:t>
                      </a:r>
                      <a:endParaRPr lang="en-GB" sz="1600" b="0" i="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Required subtotal</a:t>
                      </a:r>
                    </a:p>
                    <a:p>
                      <a:pPr marL="742950" marR="0" lvl="1"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b="0" kern="1200" spc="-5" dirty="0">
                          <a:solidFill>
                            <a:schemeClr val="tx1"/>
                          </a:solidFill>
                        </a:rPr>
                        <a:t>No prohibition on using ‘EBITDA’ as a label for an ‘operating profit or loss before depreciation, amortisation and specified impairments’ but the IASB considers that such a label would rarely be a faithful representation (to be explained in the Basis for Conclusions)</a:t>
                      </a:r>
                      <a:endParaRPr lang="en-GB" sz="14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971058783"/>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spc="-5" dirty="0">
                          <a:solidFill>
                            <a:schemeClr val="tx1"/>
                          </a:solidFill>
                        </a:rPr>
                        <a:t>Required line items</a:t>
                      </a:r>
                      <a:endParaRPr lang="en-GB" sz="1600" b="0" i="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Items carried forward from IAS 1</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3276090980"/>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spc="-5" dirty="0">
                          <a:solidFill>
                            <a:schemeClr val="tx1"/>
                          </a:solidFill>
                        </a:rPr>
                        <a:t>Expenses</a:t>
                      </a:r>
                      <a:endParaRPr lang="en-GB" sz="1600" b="0" i="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Must be disclosed by nature or by function (with application guidance to help decide which provides the most useful information)</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The proposed prohibition of a mixed presentation of operating expenses has been withdrawn</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253600662"/>
                  </a:ext>
                </a:extLst>
              </a:tr>
            </a:tbl>
          </a:graphicData>
        </a:graphic>
      </p:graphicFrame>
    </p:spTree>
    <p:extLst>
      <p:ext uri="{BB962C8B-B14F-4D97-AF65-F5344CB8AC3E}">
        <p14:creationId xmlns:p14="http://schemas.microsoft.com/office/powerpoint/2010/main" val="35823138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Subtotals and categories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358441296"/>
              </p:ext>
            </p:extLst>
          </p:nvPr>
        </p:nvGraphicFramePr>
        <p:xfrm>
          <a:off x="424812" y="851500"/>
          <a:ext cx="9371692" cy="2473960"/>
        </p:xfrm>
        <a:graphic>
          <a:graphicData uri="http://schemas.openxmlformats.org/drawingml/2006/table">
            <a:tbl>
              <a:tblPr firstRow="1" bandRow="1">
                <a:tableStyleId>{5FD0F851-EC5A-4D38-B0AD-8093EC10F338}</a:tableStyleId>
              </a:tblPr>
              <a:tblGrid>
                <a:gridCol w="2368243">
                  <a:extLst>
                    <a:ext uri="{9D8B030D-6E8A-4147-A177-3AD203B41FA5}">
                      <a16:colId xmlns:a16="http://schemas.microsoft.com/office/drawing/2014/main" val="1329444286"/>
                    </a:ext>
                  </a:extLst>
                </a:gridCol>
                <a:gridCol w="7003449">
                  <a:extLst>
                    <a:ext uri="{9D8B030D-6E8A-4147-A177-3AD203B41FA5}">
                      <a16:colId xmlns:a16="http://schemas.microsoft.com/office/drawing/2014/main" val="3012494341"/>
                    </a:ext>
                  </a:extLst>
                </a:gridCol>
              </a:tblGrid>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Investment Category</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Income and expenses from assets that generate returns individually or largely independently of other resources held by the entity, including from cash and cash equivalents</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dirty="0">
                          <a:solidFill>
                            <a:schemeClr val="tx1"/>
                          </a:solidFill>
                        </a:rPr>
                        <a:t>Income and expenses from associates and joint ventures (for fair value it depends on the entity’s main business activities) as a </a:t>
                      </a:r>
                      <a:r>
                        <a:rPr lang="en-GB" sz="1600" b="0" dirty="0"/>
                        <a:t>specified subtotal. </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u="none" strike="noStrike" kern="1200" dirty="0">
                          <a:solidFill>
                            <a:schemeClr val="tx1"/>
                          </a:solidFill>
                          <a:effectLst/>
                        </a:rPr>
                        <a:t>The proposal for subtotals for operating profit and loss from integral and non-integral associates and joint ventures has been withdrawn</a:t>
                      </a:r>
                      <a:endParaRPr lang="en-GB" sz="16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2971058783"/>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spc="-5" dirty="0">
                          <a:solidFill>
                            <a:schemeClr val="tx1"/>
                          </a:solidFill>
                        </a:rPr>
                        <a:t>Required line items</a:t>
                      </a:r>
                      <a:endParaRPr lang="en-GB" sz="1600" b="0" i="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Items carried forward from IAS 1</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3572000561"/>
                  </a:ext>
                </a:extLst>
              </a:tr>
            </a:tbl>
          </a:graphicData>
        </a:graphic>
      </p:graphicFrame>
    </p:spTree>
    <p:extLst>
      <p:ext uri="{BB962C8B-B14F-4D97-AF65-F5344CB8AC3E}">
        <p14:creationId xmlns:p14="http://schemas.microsoft.com/office/powerpoint/2010/main" val="36910900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C03A12-5C1E-411D-9604-50C7F7954AB5}"/>
              </a:ext>
            </a:extLst>
          </p:cNvPr>
          <p:cNvSpPr>
            <a:spLocks noGrp="1"/>
          </p:cNvSpPr>
          <p:nvPr>
            <p:ph type="title"/>
          </p:nvPr>
        </p:nvSpPr>
        <p:spPr>
          <a:xfrm>
            <a:off x="424812" y="360049"/>
            <a:ext cx="11162349" cy="698501"/>
          </a:xfrm>
        </p:spPr>
        <p:txBody>
          <a:bodyPr/>
          <a:lstStyle/>
          <a:p>
            <a:r>
              <a:rPr lang="en-GB" b="1" dirty="0"/>
              <a:t>Subtotals and categories</a:t>
            </a:r>
          </a:p>
        </p:txBody>
      </p:sp>
      <p:sp>
        <p:nvSpPr>
          <p:cNvPr id="5" name="TextBox 4">
            <a:extLst>
              <a:ext uri="{FF2B5EF4-FFF2-40B4-BE49-F238E27FC236}">
                <a16:creationId xmlns:a16="http://schemas.microsoft.com/office/drawing/2014/main" id="{1A9CB001-AA86-4963-842D-584A639A30DF}"/>
              </a:ext>
            </a:extLst>
          </p:cNvPr>
          <p:cNvSpPr txBox="1"/>
          <p:nvPr/>
        </p:nvSpPr>
        <p:spPr>
          <a:xfrm>
            <a:off x="3048000" y="1443841"/>
            <a:ext cx="6096000" cy="369332"/>
          </a:xfrm>
          <a:prstGeom prst="rect">
            <a:avLst/>
          </a:prstGeom>
          <a:noFill/>
        </p:spPr>
        <p:txBody>
          <a:bodyPr wrap="square">
            <a:spAutoFit/>
          </a:bodyPr>
          <a:lstStyle/>
          <a:p>
            <a:pPr lvl="1"/>
            <a:endParaRPr lang="en-GB" dirty="0"/>
          </a:p>
        </p:txBody>
      </p:sp>
      <p:graphicFrame>
        <p:nvGraphicFramePr>
          <p:cNvPr id="4" name="Table 21">
            <a:extLst>
              <a:ext uri="{FF2B5EF4-FFF2-40B4-BE49-F238E27FC236}">
                <a16:creationId xmlns:a16="http://schemas.microsoft.com/office/drawing/2014/main" id="{04E75A38-58E7-6231-B4CD-08440BE7F655}"/>
              </a:ext>
            </a:extLst>
          </p:cNvPr>
          <p:cNvGraphicFramePr>
            <a:graphicFrameLocks noGrp="1"/>
          </p:cNvGraphicFramePr>
          <p:nvPr>
            <p:extLst>
              <p:ext uri="{D42A27DB-BD31-4B8C-83A1-F6EECF244321}">
                <p14:modId xmlns:p14="http://schemas.microsoft.com/office/powerpoint/2010/main" val="819592096"/>
              </p:ext>
            </p:extLst>
          </p:nvPr>
        </p:nvGraphicFramePr>
        <p:xfrm>
          <a:off x="424812" y="957193"/>
          <a:ext cx="9437645" cy="1590040"/>
        </p:xfrm>
        <a:graphic>
          <a:graphicData uri="http://schemas.openxmlformats.org/drawingml/2006/table">
            <a:tbl>
              <a:tblPr firstRow="1" bandRow="1">
                <a:tableStyleId>{5FD0F851-EC5A-4D38-B0AD-8093EC10F338}</a:tableStyleId>
              </a:tblPr>
              <a:tblGrid>
                <a:gridCol w="2450768">
                  <a:extLst>
                    <a:ext uri="{9D8B030D-6E8A-4147-A177-3AD203B41FA5}">
                      <a16:colId xmlns:a16="http://schemas.microsoft.com/office/drawing/2014/main" val="1329444286"/>
                    </a:ext>
                  </a:extLst>
                </a:gridCol>
                <a:gridCol w="6986877">
                  <a:extLst>
                    <a:ext uri="{9D8B030D-6E8A-4147-A177-3AD203B41FA5}">
                      <a16:colId xmlns:a16="http://schemas.microsoft.com/office/drawing/2014/main" val="3012494341"/>
                    </a:ext>
                  </a:extLst>
                </a:gridCol>
              </a:tblGrid>
              <a:tr h="470207">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GB" sz="1600" b="0" kern="1200" dirty="0">
                          <a:solidFill>
                            <a:schemeClr val="tx1"/>
                          </a:solidFill>
                        </a:rPr>
                        <a:t>Finance Category</a:t>
                      </a:r>
                      <a:endParaRPr lang="en-GB" sz="1600" b="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All income and expenses from changes in the carrying amount of liabilities that involve only the raising of finance</a:t>
                      </a:r>
                    </a:p>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dirty="0"/>
                        <a:t>Includes interest income and expenses and the effects of changes in interest rates</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2278546165"/>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spc="-5" dirty="0">
                          <a:solidFill>
                            <a:schemeClr val="tx1"/>
                          </a:solidFill>
                        </a:rPr>
                        <a:t>Required line items</a:t>
                      </a:r>
                      <a:endParaRPr lang="en-GB" sz="1600" b="0" i="0" kern="1200" spc="-5" dirty="0">
                        <a:solidFill>
                          <a:schemeClr val="tx1"/>
                        </a:solidFill>
                        <a:latin typeface="+mn-lt"/>
                        <a:ea typeface="+mn-ea"/>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b="0" kern="1200" spc="-5" dirty="0">
                          <a:solidFill>
                            <a:schemeClr val="tx1"/>
                          </a:solidFill>
                        </a:rPr>
                        <a:t>Items carried forward from IAS 1 </a:t>
                      </a:r>
                      <a:endParaRPr lang="en-GB" sz="1600" b="0" kern="1200" spc="-5" dirty="0">
                        <a:solidFill>
                          <a:schemeClr val="tx1"/>
                        </a:solidFill>
                        <a:latin typeface="+mn-lt"/>
                        <a:ea typeface="+mn-ea"/>
                        <a:cs typeface="Calibri" panose="020F0502020204030204" pitchFamily="34" charset="0"/>
                      </a:endParaRPr>
                    </a:p>
                  </a:txBody>
                  <a:tcPr/>
                </a:tc>
                <a:extLst>
                  <a:ext uri="{0D108BD9-81ED-4DB2-BD59-A6C34878D82A}">
                    <a16:rowId xmlns:a16="http://schemas.microsoft.com/office/drawing/2014/main" val="1910518399"/>
                  </a:ext>
                </a:extLst>
              </a:tr>
            </a:tbl>
          </a:graphicData>
        </a:graphic>
      </p:graphicFrame>
    </p:spTree>
    <p:extLst>
      <p:ext uri="{BB962C8B-B14F-4D97-AF65-F5344CB8AC3E}">
        <p14:creationId xmlns:p14="http://schemas.microsoft.com/office/powerpoint/2010/main" val="356309343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111f6c7-5c6e-467a-b4b0-f732dcd1af00">
      <Terms xmlns="http://schemas.microsoft.com/office/infopath/2007/PartnerControls"/>
    </lcf76f155ced4ddcb4097134ff3c332f>
    <TaxCatchAll xmlns="812d1255-cffc-4d21-8054-ea0db91381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8C2301746F8498110C13ABFD18040" ma:contentTypeVersion="16" ma:contentTypeDescription="Create a new document." ma:contentTypeScope="" ma:versionID="9efd373ab3ef04fc93a735566c7a2abc">
  <xsd:schema xmlns:xsd="http://www.w3.org/2001/XMLSchema" xmlns:xs="http://www.w3.org/2001/XMLSchema" xmlns:p="http://schemas.microsoft.com/office/2006/metadata/properties" xmlns:ns2="1111f6c7-5c6e-467a-b4b0-f732dcd1af00" xmlns:ns3="812d1255-cffc-4d21-8054-ea0db9138119" targetNamespace="http://schemas.microsoft.com/office/2006/metadata/properties" ma:root="true" ma:fieldsID="819480b40988b8a5f30379529715362b" ns2:_="" ns3:_="">
    <xsd:import namespace="1111f6c7-5c6e-467a-b4b0-f732dcd1af00"/>
    <xsd:import namespace="812d1255-cffc-4d21-8054-ea0db91381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f6c7-5c6e-467a-b4b0-f732dcd1a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2d1255-cffc-4d21-8054-ea0db91381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dcc857-1dac-4c4d-8082-5396a9170f6e}" ma:internalName="TaxCatchAll" ma:showField="CatchAllData" ma:web="812d1255-cffc-4d21-8054-ea0db9138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TemplateConfiguration><![CDATA[{"elementsMetadata":[{"type":"shape","id":"33892ee2-9672-4ffa-8673-bb6f052023c9","elementConfiguration":{"height":"2.78 cm","type":"image","disableUpdates":false}},{"type":"shape","id":"44140ad1-6ff8-4366-8e96-637b10d552bb","elementConfiguration":{"binding":"{{Switch(UserProfile.DocumentLanguage.Language,\"en-GB\",UserProfile.LegalEntity.DisclaimerInternal_Internal_en-GB,\"fr-FR\",UserProfile.LegalEntity.DisclaimerInternal_Internal_fr-FR,\"de-DE\",UserProfile.LegalEntity.DisclaimerInternal_Internal_de-DE,\"it-IT\",UserProfile.LegalEntity.DisclaimerInternal_Internal_it-IT,\"en-GB\")}}","visibility":"{{IfElse(Equals(Form.InternalExternal.InternalExternal, \"Internal\"), VisibilityType.Visible, VisibilityType.Hidden)}}","type":"text","disableUpdates":false}},{"type":"shape","id":"c4f34532-d02d-4e2a-8feb-ae9ed13ce4da","elementConfiguration":{"binding":"{{Switch(UserProfile.DocumentLanguage.Language,\"en-GB\",UserProfile.LegalEntity.PowerPoint_External_en-GB,\"fr-FR\",UserProfile.LegalEntity.PowerPoint_External_fr-FR,\"de-DE\",UserProfile.LegalEntity.PowerPoint_External_de-DE,\"it-IT\",UserProfile.LegalEntity.PowerPoint_External_it-IT,\"en-GB\")}}","visibility":"{{IfElse(Equals(Form.InternalExternal.InternalExternal, \"External\"), VisibilityType.Visible, VisibilityType.Hidden)}}","type":"text","disableUpdates":false}},{"type":"shape","id":"ed046b2b-5e2d-432b-89da-64179b0464c0","elementConfiguration":{"binding":"{{StringJoin(\" \", \"©\", DataSources.Year[\"Current\"].Year, Switch(UserProfile.DocumentLanguage.Language,\"en-GB\", UserProfile.LegalEntity.Copyright_en-GB, \"fr-FR\", UserProfile.LegalEntity.Copyright_fr-FR, \"de-DE\", UserProfile.LegalEntity.Copyright_de-DE, \"it-IT\", UserProfile.LegalEntity.Copyright_it-IT, UserProfile.LegalEntity.Copyright_en-GB))}}","visibility":"","type":"text","disableUpdates":false}},{"type":"shape","id":"acfadbed-43bb-4586-8c52-abdbe66ebcea","elementConfiguration":{"height":"2.78 cm","type":"image","disableUpdates":false}},{"type":"shape","id":"ceb3a046-8fbe-466a-af27-5d44e01e77b7","elementConfiguration":{"binding":"{{Switch(UserProfile.DocumentLanguage.Language,\"en-GB\",UserProfile.LegalEntity.DisclaimerInternal_Internal_en-GB,\"fr-FR\",UserProfile.LegalEntity.DisclaimerInternal_Internal_fr-FR,\"de-DE\",UserProfile.LegalEntity.DisclaimerInternal_Internal_de-DE,\"it-IT\",UserProfile.LegalEntity.DisclaimerInternal_Internal_it-IT,\"en-GB\")}}","visibility":"{{IfElse(Equals(Form.InternalExternal.InternalExternal, \"Internal\"), VisibilityType.Visible, VisibilityType.Hidden)}}","type":"text","disableUpdates":false}},{"type":"shape","id":"16775c7d-822f-49d3-9f44-5922b8418a2f","elementConfiguration":{"height":"2.78 cm","type":"image","disableUpdates":false}},{"type":"shape","id":"03971c56-fbb9-442f-a5c1-6021cf9d8f5e","elementConfiguration":{"binding":"{{Switch(UserProfile.DocumentLanguage.Language,\"en-GB\",UserProfile.LegalEntity.PowerPoint_External_en-GB,\"fr-FR\",UserProfile.LegalEntity.PowerPoint_External_fr-FR,\"de-DE\",UserProfile.LegalEntity.PowerPoint_External_de-DE,\"it-IT\",UserProfile.LegalEntity.PowerPoint_External_it-IT,\"en-GB\")}}","visibility":"{{IfElse(Equals(Form.InternalExternal.InternalExternal, \"External\"), VisibilityType.Visible, VisibilityType.Hidden)}}","type":"text","disableUpdates":false}},{"type":"shape","id":"f4f7744a-3ac3-423c-8163-647d1ee8ce6b","elementConfiguration":{"binding":"{{StringJoin(\" \", \"©\", DataSources.Year[\"Current\"].Year, Switch(UserProfile.DocumentLanguage.Language,\"en-GB\", UserProfile.LegalEntity.Copyright_en-GB, \"fr-FR\", UserProfile.LegalEntity.Copyright_fr-FR, \"de-DE\", UserProfile.LegalEntity.Copyright_de-DE, \"it-IT\", UserProfile.LegalEntity.Copyright_it-IT, UserProfile.LegalEntity.Copyright_en-GB))}}","visibility":"","type":"text","disableUpdates":false}},{"type":"shape","id":"c5426e44-6c3a-421b-bafa-de693100544e","elementConfiguration":{"height":"2.78 cm","type":"image","disableUpdates":false}},{"type":"shape","id":"b0db00ca-5ac2-4ddb-a97a-e326e526941a","elementConfiguration":{"height":"2.78 cm","type":"image","disableUpdates":false}}],"transformationConfigurations":[{"language":"{{DocumentLanguage}}","disableUpdates":false,"type":"proofingLanguage"}],"templateName":"Widescreen presentation (16-9) blank","templateDescription":"","enableDocumentContentUpdater":true,"version":"2.0"}]]></TemplafyTemplateConfiguration>
</file>

<file path=customXml/item5.xml><?xml version="1.0" encoding="utf-8"?>
<TemplafyFormConfiguration><![CDATA[{"formFields":[{"distinct":true,"hideIfNoUserInteractionRequired":false,"required":false,"defaultValue":"Internal","autoSelectFirstOption":false,"helpTexts":{"prefix":"","postfix":""},"spacing":{},"shareValue":false,"type":"dropDown","dataSourceName":"InternalExternal","dataSourceFieldName":"InternalExternal","name":"InternalExternal","label":"Internal/External"}],"formDataEntries":[{"name":"InternalExternal","value":"R4PUwWNRGiwx5nqFi3z91OoXU7oR1dj1HxGx6AyW7EE="}]}]]></TemplafyFormConfiguration>
</file>

<file path=customXml/itemProps1.xml><?xml version="1.0" encoding="utf-8"?>
<ds:datastoreItem xmlns:ds="http://schemas.openxmlformats.org/officeDocument/2006/customXml" ds:itemID="{BA05E49B-70B5-4FEC-89D5-F69F52BE5B81}">
  <ds:schemaRefs>
    <ds:schemaRef ds:uri="http://schemas.openxmlformats.org/package/2006/metadata/core-properties"/>
    <ds:schemaRef ds:uri="http://schemas.microsoft.com/office/infopath/2007/PartnerControls"/>
    <ds:schemaRef ds:uri="http://www.w3.org/XML/1998/namespace"/>
    <ds:schemaRef ds:uri="http://purl.org/dc/dcmitype/"/>
    <ds:schemaRef ds:uri="http://schemas.microsoft.com/office/2006/metadata/properties"/>
    <ds:schemaRef ds:uri="http://purl.org/dc/elements/1.1/"/>
    <ds:schemaRef ds:uri="http://purl.org/dc/terms/"/>
    <ds:schemaRef ds:uri="http://schemas.microsoft.com/office/2006/documentManagement/types"/>
    <ds:schemaRef ds:uri="812d1255-cffc-4d21-8054-ea0db9138119"/>
    <ds:schemaRef ds:uri="1111f6c7-5c6e-467a-b4b0-f732dcd1af00"/>
  </ds:schemaRefs>
</ds:datastoreItem>
</file>

<file path=customXml/itemProps2.xml><?xml version="1.0" encoding="utf-8"?>
<ds:datastoreItem xmlns:ds="http://schemas.openxmlformats.org/officeDocument/2006/customXml" ds:itemID="{49909236-E7F7-4E01-B578-CBEDF039B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1f6c7-5c6e-467a-b4b0-f732dcd1af00"/>
    <ds:schemaRef ds:uri="812d1255-cffc-4d21-8054-ea0db9138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4.xml><?xml version="1.0" encoding="utf-8"?>
<ds:datastoreItem xmlns:ds="http://schemas.openxmlformats.org/officeDocument/2006/customXml" ds:itemID="{990915FB-5FE6-4AFF-85D9-DFB47EDA2872}">
  <ds:schemaRefs/>
</ds:datastoreItem>
</file>

<file path=customXml/itemProps5.xml><?xml version="1.0" encoding="utf-8"?>
<ds:datastoreItem xmlns:ds="http://schemas.openxmlformats.org/officeDocument/2006/customXml" ds:itemID="{650CA4E2-D3F6-40EE-A2DC-D5C7D3F1B97E}">
  <ds:schemaRefs/>
</ds:datastoreItem>
</file>

<file path=docProps/app.xml><?xml version="1.0" encoding="utf-8"?>
<Properties xmlns="http://schemas.openxmlformats.org/officeDocument/2006/extended-properties" xmlns:vt="http://schemas.openxmlformats.org/officeDocument/2006/docPropsVTypes">
  <Template>Deloitte_16_9_Onscreen</Template>
  <TotalTime>3911</TotalTime>
  <Words>2196</Words>
  <Application>Microsoft Office PowerPoint</Application>
  <PresentationFormat>Widescreen</PresentationFormat>
  <Paragraphs>244</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Verdana</vt:lpstr>
      <vt:lpstr>Deloitte Brand Theme</vt:lpstr>
      <vt:lpstr>think-cell Slide</vt:lpstr>
      <vt:lpstr>     The IASB’s project on Primary Financial Statements </vt:lpstr>
      <vt:lpstr>PowerPoint Presentation</vt:lpstr>
      <vt:lpstr>Overview</vt:lpstr>
      <vt:lpstr>Overview</vt:lpstr>
      <vt:lpstr>Primary Financial Statements</vt:lpstr>
      <vt:lpstr>Roles of the primary financial statements and the notes, aggregation and disaggregation</vt:lpstr>
      <vt:lpstr>Subtotals and categories</vt:lpstr>
      <vt:lpstr>Subtotals and categories</vt:lpstr>
      <vt:lpstr>Subtotals and categories</vt:lpstr>
      <vt:lpstr>Illustration</vt:lpstr>
      <vt:lpstr>Subtotals and categories</vt:lpstr>
      <vt:lpstr>Subtotals and categories</vt:lpstr>
      <vt:lpstr>Entities which have as their main business investing in assets or providing finance to customers</vt:lpstr>
      <vt:lpstr>Management performance measures</vt:lpstr>
      <vt:lpstr>Management performance measures</vt:lpstr>
      <vt:lpstr>Management performance measures</vt:lpstr>
      <vt:lpstr>Separate financial statements</vt:lpstr>
      <vt:lpstr>Statement of Financial Position</vt:lpstr>
      <vt:lpstr>Statement of cash flows</vt:lpstr>
      <vt:lpstr>Aggregation and Disaggregation</vt:lpstr>
      <vt:lpstr>Publication and implementation</vt:lpstr>
      <vt:lpstr>Publication and implementation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heading in Calibri  Light Green that can be up to  three lines of text</dc:title>
  <dc:creator>Schulfer, Gretchen</dc:creator>
  <cp:lastModifiedBy>Teixeira, Alan</cp:lastModifiedBy>
  <cp:revision>67</cp:revision>
  <cp:lastPrinted>2023-09-24T21:36:56Z</cp:lastPrinted>
  <dcterms:created xsi:type="dcterms:W3CDTF">2023-08-12T19:21:38Z</dcterms:created>
  <dcterms:modified xsi:type="dcterms:W3CDTF">2023-10-08T19:19:53Z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0x0101007A98C2301746F8498110C13ABFD18040</vt:lpwstr>
  </property>
  <property fmtid="{D5CDD505-2E9C-101B-9397-08002B2CF9AE}" pid="3" name="TemplafyTimeStamp">
    <vt:lpwstr>2023-05-24T13:11:03</vt:lpwstr>
  </property>
  <property fmtid="{D5CDD505-2E9C-101B-9397-08002B2CF9AE}" pid="4" name="MSIP_Label_ea60d57e-af5b-4752-ac57-3e4f28ca11dc_Enabled">
    <vt:lpwstr>true</vt:lpwstr>
  </property>
  <property fmtid="{D5CDD505-2E9C-101B-9397-08002B2CF9AE}" pid="5" name="MSIP_Label_ea60d57e-af5b-4752-ac57-3e4f28ca11dc_SetDate">
    <vt:lpwstr>2021-12-08T12:51:31Z</vt:lpwstr>
  </property>
  <property fmtid="{D5CDD505-2E9C-101B-9397-08002B2CF9AE}" pid="6" name="MSIP_Label_ea60d57e-af5b-4752-ac57-3e4f28ca11dc_Method">
    <vt:lpwstr>Standard</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iteId">
    <vt:lpwstr>36da45f1-dd2c-4d1f-af13-5abe46b99921</vt:lpwstr>
  </property>
  <property fmtid="{D5CDD505-2E9C-101B-9397-08002B2CF9AE}" pid="9" name="MSIP_Label_ea60d57e-af5b-4752-ac57-3e4f28ca11dc_ActionId">
    <vt:lpwstr>08b49fdc-5dcd-42d7-8b38-82d4d6753c4a</vt:lpwstr>
  </property>
  <property fmtid="{D5CDD505-2E9C-101B-9397-08002B2CF9AE}" pid="10" name="MSIP_Label_ea60d57e-af5b-4752-ac57-3e4f28ca11dc_ContentBits">
    <vt:lpwstr>0</vt:lpwstr>
  </property>
  <property fmtid="{D5CDD505-2E9C-101B-9397-08002B2CF9AE}" pid="11" name="MediaServiceImageTags">
    <vt:lpwstr/>
  </property>
  <property fmtid="{D5CDD505-2E9C-101B-9397-08002B2CF9AE}" pid="12" name="TemplafyTenantId">
    <vt:lpwstr>deloittense</vt:lpwstr>
  </property>
  <property fmtid="{D5CDD505-2E9C-101B-9397-08002B2CF9AE}" pid="13" name="TemplafyTemplateId">
    <vt:lpwstr>638205306614955008</vt:lpwstr>
  </property>
  <property fmtid="{D5CDD505-2E9C-101B-9397-08002B2CF9AE}" pid="14" name="TemplafyUserProfileId">
    <vt:lpwstr>638240679212682848</vt:lpwstr>
  </property>
  <property fmtid="{D5CDD505-2E9C-101B-9397-08002B2CF9AE}" pid="15" name="TemplafyLanguageCode">
    <vt:lpwstr>en-GB</vt:lpwstr>
  </property>
  <property fmtid="{D5CDD505-2E9C-101B-9397-08002B2CF9AE}" pid="16" name="TemplafyFromBlank">
    <vt:bool>true</vt:bool>
  </property>
</Properties>
</file>