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69" r:id="rId3"/>
  </p:sldIdLst>
  <p:sldSz cx="7315200" cy="96012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57DFC4E-5A1A-B4F0-CE01-5E824E5D2FB9}" name="Sebastian Hoffmann" initials="SH" userId="5a5ca53a1c064fe3" providerId="Windows Liv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onna Street" initials="DS" lastIdx="2" clrIdx="0">
    <p:extLst>
      <p:ext uri="{19B8F6BF-5375-455C-9EA6-DF929625EA0E}">
        <p15:presenceInfo xmlns:p15="http://schemas.microsoft.com/office/powerpoint/2012/main" userId="S-1-5-21-1482919491-563961984-3114235040-28492" providerId="AD"/>
      </p:ext>
    </p:extLst>
  </p:cmAuthor>
  <p:cmAuthor id="2" name="Dr. EC Janse van Rensburg" initials="DEJvR" lastIdx="3" clrIdx="1">
    <p:extLst>
      <p:ext uri="{19B8F6BF-5375-455C-9EA6-DF929625EA0E}">
        <p15:presenceInfo xmlns:p15="http://schemas.microsoft.com/office/powerpoint/2012/main" userId="S-1-5-21-2807681967-2917857277-842973570-6249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4B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66" autoAdjust="0"/>
    <p:restoredTop sz="94660"/>
  </p:normalViewPr>
  <p:slideViewPr>
    <p:cSldViewPr snapToGrid="0">
      <p:cViewPr varScale="1">
        <p:scale>
          <a:sx n="59" d="100"/>
          <a:sy n="59" d="100"/>
        </p:scale>
        <p:origin x="225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microsoft.com/office/2018/10/relationships/authors" Target="author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1571308"/>
            <a:ext cx="6217920" cy="3342640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42854"/>
            <a:ext cx="5486400" cy="2318067"/>
          </a:xfrm>
        </p:spPr>
        <p:txBody>
          <a:bodyPr/>
          <a:lstStyle>
            <a:lvl1pPr marL="0" indent="0" algn="ctr">
              <a:buNone/>
              <a:defRPr sz="1920"/>
            </a:lvl1pPr>
            <a:lvl2pPr marL="365748" indent="0" algn="ctr">
              <a:buNone/>
              <a:defRPr sz="1600"/>
            </a:lvl2pPr>
            <a:lvl3pPr marL="731496" indent="0" algn="ctr">
              <a:buNone/>
              <a:defRPr sz="1440"/>
            </a:lvl3pPr>
            <a:lvl4pPr marL="1097244" indent="0" algn="ctr">
              <a:buNone/>
              <a:defRPr sz="1280"/>
            </a:lvl4pPr>
            <a:lvl5pPr marL="1462992" indent="0" algn="ctr">
              <a:buNone/>
              <a:defRPr sz="1280"/>
            </a:lvl5pPr>
            <a:lvl6pPr marL="1828740" indent="0" algn="ctr">
              <a:buNone/>
              <a:defRPr sz="1280"/>
            </a:lvl6pPr>
            <a:lvl7pPr marL="2194488" indent="0" algn="ctr">
              <a:buNone/>
              <a:defRPr sz="1280"/>
            </a:lvl7pPr>
            <a:lvl8pPr marL="2560237" indent="0" algn="ctr">
              <a:buNone/>
              <a:defRPr sz="1280"/>
            </a:lvl8pPr>
            <a:lvl9pPr marL="2925985" indent="0" algn="ctr">
              <a:buNone/>
              <a:defRPr sz="12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CB781-9C83-4BF5-A8AC-960D43E9794A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AEE13-DC63-468E-92EA-776EC461D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221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CB781-9C83-4BF5-A8AC-960D43E9794A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AEE13-DC63-468E-92EA-776EC461D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774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34940" y="511176"/>
            <a:ext cx="1577340" cy="81365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11176"/>
            <a:ext cx="4640580" cy="813657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CB781-9C83-4BF5-A8AC-960D43E9794A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AEE13-DC63-468E-92EA-776EC461D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964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CB781-9C83-4BF5-A8AC-960D43E9794A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AEE13-DC63-468E-92EA-776EC461D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091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111" y="2393635"/>
            <a:ext cx="6309360" cy="3993832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9111" y="6425251"/>
            <a:ext cx="6309360" cy="2100262"/>
          </a:xfrm>
        </p:spPr>
        <p:txBody>
          <a:bodyPr/>
          <a:lstStyle>
            <a:lvl1pPr marL="0" indent="0">
              <a:buNone/>
              <a:defRPr sz="1920">
                <a:solidFill>
                  <a:schemeClr val="tx1"/>
                </a:solidFill>
              </a:defRPr>
            </a:lvl1pPr>
            <a:lvl2pPr marL="36574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731496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3pPr>
            <a:lvl4pPr marL="1097244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4pPr>
            <a:lvl5pPr marL="1462992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5pPr>
            <a:lvl6pPr marL="182874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6pPr>
            <a:lvl7pPr marL="2194488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7pPr>
            <a:lvl8pPr marL="2560237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8pPr>
            <a:lvl9pPr marL="2925985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CB781-9C83-4BF5-A8AC-960D43E9794A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AEE13-DC63-468E-92EA-776EC461D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75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1" y="2555875"/>
            <a:ext cx="3108960" cy="6091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03321" y="2555875"/>
            <a:ext cx="3108960" cy="6091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CB781-9C83-4BF5-A8AC-960D43E9794A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AEE13-DC63-468E-92EA-776EC461D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032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4" y="511177"/>
            <a:ext cx="6309360" cy="18557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875" y="2353629"/>
            <a:ext cx="3094672" cy="1153477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48" indent="0">
              <a:buNone/>
              <a:defRPr sz="1600" b="1"/>
            </a:lvl2pPr>
            <a:lvl3pPr marL="731496" indent="0">
              <a:buNone/>
              <a:defRPr sz="1440" b="1"/>
            </a:lvl3pPr>
            <a:lvl4pPr marL="1097244" indent="0">
              <a:buNone/>
              <a:defRPr sz="1280" b="1"/>
            </a:lvl4pPr>
            <a:lvl5pPr marL="1462992" indent="0">
              <a:buNone/>
              <a:defRPr sz="1280" b="1"/>
            </a:lvl5pPr>
            <a:lvl6pPr marL="1828740" indent="0">
              <a:buNone/>
              <a:defRPr sz="1280" b="1"/>
            </a:lvl6pPr>
            <a:lvl7pPr marL="2194488" indent="0">
              <a:buNone/>
              <a:defRPr sz="1280" b="1"/>
            </a:lvl7pPr>
            <a:lvl8pPr marL="2560237" indent="0">
              <a:buNone/>
              <a:defRPr sz="1280" b="1"/>
            </a:lvl8pPr>
            <a:lvl9pPr marL="2925985" indent="0">
              <a:buNone/>
              <a:defRPr sz="12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875" y="3507106"/>
            <a:ext cx="3094672" cy="5158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03321" y="2353629"/>
            <a:ext cx="3109913" cy="1153477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48" indent="0">
              <a:buNone/>
              <a:defRPr sz="1600" b="1"/>
            </a:lvl2pPr>
            <a:lvl3pPr marL="731496" indent="0">
              <a:buNone/>
              <a:defRPr sz="1440" b="1"/>
            </a:lvl3pPr>
            <a:lvl4pPr marL="1097244" indent="0">
              <a:buNone/>
              <a:defRPr sz="1280" b="1"/>
            </a:lvl4pPr>
            <a:lvl5pPr marL="1462992" indent="0">
              <a:buNone/>
              <a:defRPr sz="1280" b="1"/>
            </a:lvl5pPr>
            <a:lvl6pPr marL="1828740" indent="0">
              <a:buNone/>
              <a:defRPr sz="1280" b="1"/>
            </a:lvl6pPr>
            <a:lvl7pPr marL="2194488" indent="0">
              <a:buNone/>
              <a:defRPr sz="1280" b="1"/>
            </a:lvl7pPr>
            <a:lvl8pPr marL="2560237" indent="0">
              <a:buNone/>
              <a:defRPr sz="1280" b="1"/>
            </a:lvl8pPr>
            <a:lvl9pPr marL="2925985" indent="0">
              <a:buNone/>
              <a:defRPr sz="12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03321" y="3507106"/>
            <a:ext cx="3109913" cy="5158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CB781-9C83-4BF5-A8AC-960D43E9794A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AEE13-DC63-468E-92EA-776EC461D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418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CB781-9C83-4BF5-A8AC-960D43E9794A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AEE13-DC63-468E-92EA-776EC461D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337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CB781-9C83-4BF5-A8AC-960D43E9794A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AEE13-DC63-468E-92EA-776EC461D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781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4" y="640080"/>
            <a:ext cx="2359342" cy="2240280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9913" y="1382398"/>
            <a:ext cx="3703321" cy="6823075"/>
          </a:xfrm>
        </p:spPr>
        <p:txBody>
          <a:bodyPr/>
          <a:lstStyle>
            <a:lvl1pPr>
              <a:defRPr sz="2560"/>
            </a:lvl1pPr>
            <a:lvl2pPr>
              <a:defRPr sz="2240"/>
            </a:lvl2pPr>
            <a:lvl3pPr>
              <a:defRPr sz="192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4" y="2880361"/>
            <a:ext cx="2359342" cy="5336223"/>
          </a:xfrm>
        </p:spPr>
        <p:txBody>
          <a:bodyPr/>
          <a:lstStyle>
            <a:lvl1pPr marL="0" indent="0">
              <a:buNone/>
              <a:defRPr sz="1280"/>
            </a:lvl1pPr>
            <a:lvl2pPr marL="365748" indent="0">
              <a:buNone/>
              <a:defRPr sz="1120"/>
            </a:lvl2pPr>
            <a:lvl3pPr marL="731496" indent="0">
              <a:buNone/>
              <a:defRPr sz="960"/>
            </a:lvl3pPr>
            <a:lvl4pPr marL="1097244" indent="0">
              <a:buNone/>
              <a:defRPr sz="800"/>
            </a:lvl4pPr>
            <a:lvl5pPr marL="1462992" indent="0">
              <a:buNone/>
              <a:defRPr sz="800"/>
            </a:lvl5pPr>
            <a:lvl6pPr marL="1828740" indent="0">
              <a:buNone/>
              <a:defRPr sz="800"/>
            </a:lvl6pPr>
            <a:lvl7pPr marL="2194488" indent="0">
              <a:buNone/>
              <a:defRPr sz="800"/>
            </a:lvl7pPr>
            <a:lvl8pPr marL="2560237" indent="0">
              <a:buNone/>
              <a:defRPr sz="800"/>
            </a:lvl8pPr>
            <a:lvl9pPr marL="2925985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CB781-9C83-4BF5-A8AC-960D43E9794A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AEE13-DC63-468E-92EA-776EC461D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184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4" y="640080"/>
            <a:ext cx="2359342" cy="2240280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09913" y="1382398"/>
            <a:ext cx="3703321" cy="6823075"/>
          </a:xfrm>
        </p:spPr>
        <p:txBody>
          <a:bodyPr anchor="t"/>
          <a:lstStyle>
            <a:lvl1pPr marL="0" indent="0">
              <a:buNone/>
              <a:defRPr sz="2560"/>
            </a:lvl1pPr>
            <a:lvl2pPr marL="365748" indent="0">
              <a:buNone/>
              <a:defRPr sz="2240"/>
            </a:lvl2pPr>
            <a:lvl3pPr marL="731496" indent="0">
              <a:buNone/>
              <a:defRPr sz="1920"/>
            </a:lvl3pPr>
            <a:lvl4pPr marL="1097244" indent="0">
              <a:buNone/>
              <a:defRPr sz="1600"/>
            </a:lvl4pPr>
            <a:lvl5pPr marL="1462992" indent="0">
              <a:buNone/>
              <a:defRPr sz="1600"/>
            </a:lvl5pPr>
            <a:lvl6pPr marL="1828740" indent="0">
              <a:buNone/>
              <a:defRPr sz="1600"/>
            </a:lvl6pPr>
            <a:lvl7pPr marL="2194488" indent="0">
              <a:buNone/>
              <a:defRPr sz="1600"/>
            </a:lvl7pPr>
            <a:lvl8pPr marL="2560237" indent="0">
              <a:buNone/>
              <a:defRPr sz="1600"/>
            </a:lvl8pPr>
            <a:lvl9pPr marL="2925985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4" y="2880361"/>
            <a:ext cx="2359342" cy="5336223"/>
          </a:xfrm>
        </p:spPr>
        <p:txBody>
          <a:bodyPr/>
          <a:lstStyle>
            <a:lvl1pPr marL="0" indent="0">
              <a:buNone/>
              <a:defRPr sz="1280"/>
            </a:lvl1pPr>
            <a:lvl2pPr marL="365748" indent="0">
              <a:buNone/>
              <a:defRPr sz="1120"/>
            </a:lvl2pPr>
            <a:lvl3pPr marL="731496" indent="0">
              <a:buNone/>
              <a:defRPr sz="960"/>
            </a:lvl3pPr>
            <a:lvl4pPr marL="1097244" indent="0">
              <a:buNone/>
              <a:defRPr sz="800"/>
            </a:lvl4pPr>
            <a:lvl5pPr marL="1462992" indent="0">
              <a:buNone/>
              <a:defRPr sz="800"/>
            </a:lvl5pPr>
            <a:lvl6pPr marL="1828740" indent="0">
              <a:buNone/>
              <a:defRPr sz="800"/>
            </a:lvl6pPr>
            <a:lvl7pPr marL="2194488" indent="0">
              <a:buNone/>
              <a:defRPr sz="800"/>
            </a:lvl7pPr>
            <a:lvl8pPr marL="2560237" indent="0">
              <a:buNone/>
              <a:defRPr sz="800"/>
            </a:lvl8pPr>
            <a:lvl9pPr marL="2925985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CB781-9C83-4BF5-A8AC-960D43E9794A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AEE13-DC63-468E-92EA-776EC461D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344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1" y="511177"/>
            <a:ext cx="630936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1" y="2555875"/>
            <a:ext cx="630936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1" y="8898893"/>
            <a:ext cx="164592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CB781-9C83-4BF5-A8AC-960D43E9794A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23161" y="8898893"/>
            <a:ext cx="246888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66361" y="8898893"/>
            <a:ext cx="164592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1AEE13-DC63-468E-92EA-776EC461D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781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31496" rtl="0" eaLnBrk="1" latinLnBrk="0" hangingPunct="1">
        <a:lnSpc>
          <a:spcPct val="90000"/>
        </a:lnSpc>
        <a:spcBef>
          <a:spcPct val="0"/>
        </a:spcBef>
        <a:buNone/>
        <a:defRPr sz="35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74" indent="-182874" algn="l" defTabSz="731496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240" kern="1200">
          <a:solidFill>
            <a:schemeClr val="tx1"/>
          </a:solidFill>
          <a:latin typeface="+mn-lt"/>
          <a:ea typeface="+mn-ea"/>
          <a:cs typeface="+mn-cs"/>
        </a:defRPr>
      </a:lvl1pPr>
      <a:lvl2pPr marL="548622" indent="-182874" algn="l" defTabSz="731496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0" indent="-182874" algn="l" defTabSz="731496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18" indent="-182874" algn="l" defTabSz="731496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645866" indent="-182874" algn="l" defTabSz="731496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14" indent="-182874" algn="l" defTabSz="731496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377362" indent="-182874" algn="l" defTabSz="731496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743111" indent="-182874" algn="l" defTabSz="731496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3108859" indent="-182874" algn="l" defTabSz="731496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1496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1pPr>
      <a:lvl2pPr marL="365748" algn="l" defTabSz="731496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2pPr>
      <a:lvl3pPr marL="731496" algn="l" defTabSz="731496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44" algn="l" defTabSz="731496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462992" algn="l" defTabSz="731496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1828740" algn="l" defTabSz="731496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194488" algn="l" defTabSz="731496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560237" algn="l" defTabSz="731496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2925985" algn="l" defTabSz="731496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aer.org/public/join_iaaer" TargetMode="External"/><Relationship Id="rId7" Type="http://schemas.openxmlformats.org/officeDocument/2006/relationships/hyperlink" Target="https://www.linkedin.com/company/international-association-for-accounting-education-and-research/posts/?feedView=al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aaer.org/" TargetMode="Externa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hyperlink" Target="https://www.iaaer.org/membership" TargetMode="Externa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aaer_top_small">
            <a:extLst>
              <a:ext uri="{FF2B5EF4-FFF2-40B4-BE49-F238E27FC236}">
                <a16:creationId xmlns:a16="http://schemas.microsoft.com/office/drawing/2014/main" id="{2D76E1DE-44E0-5715-3ACA-7A2F2B53507E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3" y="393638"/>
            <a:ext cx="6299835" cy="831215"/>
          </a:xfrm>
          <a:prstGeom prst="rect">
            <a:avLst/>
          </a:prstGeom>
          <a:noFill/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AB84BA78-C714-1CE5-78B7-1BAB954D6C98}"/>
              </a:ext>
            </a:extLst>
          </p:cNvPr>
          <p:cNvSpPr txBox="1"/>
          <p:nvPr/>
        </p:nvSpPr>
        <p:spPr>
          <a:xfrm>
            <a:off x="507683" y="8368806"/>
            <a:ext cx="5471578" cy="8387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05000"/>
              </a:lnSpc>
              <a:spcAft>
                <a:spcPts val="600"/>
              </a:spcAft>
            </a:pPr>
            <a:r>
              <a:rPr lang="is-IS" sz="1400" b="1" kern="100" dirty="0">
                <a:solidFill>
                  <a:srgbClr val="2B4B8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Join IAAER</a:t>
            </a:r>
            <a:r>
              <a:rPr lang="is-IS" sz="1400" kern="100" dirty="0">
                <a:solidFill>
                  <a:srgbClr val="2B4B8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s-IS" sz="14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as a University Member for USD 350 per year for ten faculty </a:t>
            </a:r>
            <a:br>
              <a:rPr lang="pl-PL" sz="1400" kern="100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s-IS" sz="14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(with USD 100 increments for every additional 10 faculty memberships). </a:t>
            </a:r>
            <a:endParaRPr lang="en-US" sz="1400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05000"/>
              </a:lnSpc>
              <a:spcAft>
                <a:spcPts val="600"/>
              </a:spcAft>
            </a:pPr>
            <a:r>
              <a:rPr lang="en-US" sz="14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Join now at</a:t>
            </a:r>
            <a:r>
              <a:rPr lang="en-US" sz="1400" kern="100" dirty="0">
                <a:solidFill>
                  <a:srgbClr val="1F3864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400" u="sng" kern="100" dirty="0">
                <a:solidFill>
                  <a:srgbClr val="1F3864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http://www.iaaer.org/public/join_iaaer</a:t>
            </a:r>
            <a:r>
              <a:rPr lang="en-US" sz="1400" kern="100" dirty="0">
                <a:solidFill>
                  <a:srgbClr val="1F3864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400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48695B6-DDBF-F881-CD4F-AEADE4F75A5F}"/>
              </a:ext>
            </a:extLst>
          </p:cNvPr>
          <p:cNvSpPr txBox="1"/>
          <p:nvPr/>
        </p:nvSpPr>
        <p:spPr>
          <a:xfrm>
            <a:off x="1828800" y="6160922"/>
            <a:ext cx="365760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b="1" kern="100" dirty="0">
                <a:solidFill>
                  <a:srgbClr val="2B4B8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IAAER’s Two-fold Mission</a:t>
            </a:r>
            <a:endParaRPr lang="en-US" sz="1200" kern="100" dirty="0">
              <a:solidFill>
                <a:srgbClr val="2B4B8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Picture 1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2144F519-CD96-DC84-A74E-5A7A71290CE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0491" y="8235600"/>
            <a:ext cx="1105167" cy="1105167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D655E84C-9832-46A1-42D9-ED7D3B2092B9}"/>
              </a:ext>
            </a:extLst>
          </p:cNvPr>
          <p:cNvSpPr txBox="1"/>
          <p:nvPr/>
        </p:nvSpPr>
        <p:spPr>
          <a:xfrm>
            <a:off x="394635" y="1438383"/>
            <a:ext cx="6691023" cy="4585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en-US" b="1" dirty="0">
                <a:solidFill>
                  <a:srgbClr val="2B4B85"/>
                </a:solidFill>
              </a:rPr>
              <a:t>The International Association for Accounting Education and Research (IAAER) is a global organization that supports excellence in accounting education and research</a:t>
            </a:r>
            <a:endParaRPr lang="en-US" sz="1600" b="1" dirty="0">
              <a:solidFill>
                <a:srgbClr val="2B4B85"/>
              </a:solidFill>
            </a:endParaRPr>
          </a:p>
          <a:p>
            <a:pPr lvl="0"/>
            <a:endParaRPr lang="en-US" sz="1400" dirty="0"/>
          </a:p>
          <a:p>
            <a:pPr lvl="0"/>
            <a:r>
              <a:rPr lang="en-US" sz="1400" dirty="0"/>
              <a:t>Benefits of IAAER University Membership</a:t>
            </a:r>
            <a:r>
              <a:rPr lang="pl-PL" sz="1400" dirty="0"/>
              <a:t>:</a:t>
            </a:r>
            <a:endParaRPr lang="en-US" sz="1400" dirty="0"/>
          </a:p>
          <a:p>
            <a:pPr marL="342889" indent="-342889" algn="just">
              <a:buBlip>
                <a:blip r:embed="rId5"/>
              </a:buBlip>
            </a:pPr>
            <a:r>
              <a:rPr lang="en-US" sz="1400" b="1" kern="100" dirty="0">
                <a:ea typeface="Calibri" panose="020F0502020204030204" pitchFamily="34" charset="0"/>
                <a:cs typeface="Times New Roman" panose="02020603050405020304" pitchFamily="18" charset="0"/>
              </a:rPr>
              <a:t>Influence</a:t>
            </a:r>
            <a:r>
              <a:rPr lang="en-US" sz="14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 the future of accounting education and research and </a:t>
            </a:r>
            <a:r>
              <a:rPr lang="en-US" sz="1400" b="1" kern="100" dirty="0">
                <a:ea typeface="Calibri" panose="020F0502020204030204" pitchFamily="34" charset="0"/>
                <a:cs typeface="Times New Roman" panose="02020603050405020304" pitchFamily="18" charset="0"/>
              </a:rPr>
              <a:t>contribute</a:t>
            </a:r>
            <a:r>
              <a:rPr lang="en-US" sz="14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 to the development of standards, guidelines, and best practices by participating in IAAER's committees and research and teaching initiatives.</a:t>
            </a:r>
          </a:p>
          <a:p>
            <a:pPr marL="342889" indent="-342889" algn="just">
              <a:buBlip>
                <a:blip r:embed="rId5"/>
              </a:buBlip>
            </a:pPr>
            <a:r>
              <a:rPr lang="en-US" sz="1400" b="1" kern="100" dirty="0">
                <a:ea typeface="Calibri" panose="020F0502020204030204" pitchFamily="34" charset="0"/>
                <a:cs typeface="Times New Roman" panose="02020603050405020304" pitchFamily="18" charset="0"/>
              </a:rPr>
              <a:t>Participate</a:t>
            </a:r>
            <a:r>
              <a:rPr lang="en-US" sz="14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 in guiding IAAER through membership on the IAAER Council.</a:t>
            </a:r>
            <a:endParaRPr lang="en-US" sz="1400" b="1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889" indent="-342889" algn="just">
              <a:buBlip>
                <a:blip r:embed="rId5"/>
              </a:buBlip>
            </a:pPr>
            <a:r>
              <a:rPr lang="en-US" sz="1400" b="1" kern="100" dirty="0">
                <a:ea typeface="Calibri" panose="020F0502020204030204" pitchFamily="34" charset="0"/>
                <a:cs typeface="Times New Roman" panose="02020603050405020304" pitchFamily="18" charset="0"/>
              </a:rPr>
              <a:t>Contribute </a:t>
            </a:r>
            <a:r>
              <a:rPr lang="en-US" sz="14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to the Institutional Perspectives section of the </a:t>
            </a:r>
            <a:r>
              <a:rPr lang="en-US" sz="1400" i="1" kern="100" dirty="0">
                <a:ea typeface="Calibri" panose="020F0502020204030204" pitchFamily="34" charset="0"/>
                <a:cs typeface="Times New Roman" panose="02020603050405020304" pitchFamily="18" charset="0"/>
              </a:rPr>
              <a:t>Journal of International Financial Management and Accounting (JIFMA)</a:t>
            </a:r>
            <a:r>
              <a:rPr lang="en-US" sz="14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, published by Wiley in association with IAAER.</a:t>
            </a:r>
            <a:endParaRPr lang="en-US" sz="1400" b="1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889" indent="-342889" algn="just">
              <a:buBlip>
                <a:blip r:embed="rId5"/>
              </a:buBlip>
            </a:pPr>
            <a:r>
              <a:rPr lang="en-US" sz="1400" b="1" kern="100" dirty="0">
                <a:ea typeface="Calibri" panose="020F0502020204030204" pitchFamily="34" charset="0"/>
                <a:cs typeface="Times New Roman" panose="02020603050405020304" pitchFamily="18" charset="0"/>
              </a:rPr>
              <a:t>Collaborate</a:t>
            </a:r>
            <a:r>
              <a:rPr lang="en-US" sz="14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 with other IAAER members, both individuals and institutions, from across the globe at joint conferences, seminars and or teaching programs.</a:t>
            </a:r>
          </a:p>
          <a:p>
            <a:pPr marL="342889" indent="-342889" algn="just">
              <a:buBlip>
                <a:blip r:embed="rId5"/>
              </a:buBlip>
            </a:pPr>
            <a:r>
              <a:rPr lang="en-US" sz="1400" b="1" kern="100" dirty="0">
                <a:ea typeface="Calibri" panose="020F0502020204030204" pitchFamily="34" charset="0"/>
                <a:cs typeface="Times New Roman" panose="02020603050405020304" pitchFamily="18" charset="0"/>
              </a:rPr>
              <a:t>Develop professionally in a global environment </a:t>
            </a:r>
            <a:r>
              <a:rPr lang="en-US" sz="14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by attending joint meetings and workshops and by sharing information with other IAAER members on the IAAER website (</a:t>
            </a:r>
            <a:r>
              <a:rPr lang="en-US" sz="1400" kern="100" dirty="0"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www.iaaer.org</a:t>
            </a:r>
            <a:r>
              <a:rPr lang="en-US" sz="14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) and on </a:t>
            </a:r>
            <a:r>
              <a:rPr lang="en-US" sz="1400" kern="100" dirty="0"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LinkedIn</a:t>
            </a:r>
            <a:r>
              <a:rPr lang="en-US" sz="14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342889" indent="-342889" algn="just">
              <a:buBlip>
                <a:blip r:embed="rId5"/>
              </a:buBlip>
            </a:pPr>
            <a:r>
              <a:rPr lang="en-US" sz="1400" b="1" kern="100" dirty="0">
                <a:ea typeface="Calibri" panose="020F0502020204030204" pitchFamily="34" charset="0"/>
                <a:cs typeface="Times New Roman" panose="02020603050405020304" pitchFamily="18" charset="0"/>
              </a:rPr>
              <a:t>Increase your visibility</a:t>
            </a:r>
            <a:r>
              <a:rPr lang="pl-PL" sz="1400" b="1" kern="1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by co-hosting conferences, webinars and paper development workshops and by being recognized</a:t>
            </a:r>
            <a:r>
              <a:rPr lang="en-US" sz="1400" b="1" kern="1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on the IAAER website with your logo and a link to your website.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57E5F0C-E585-9CD6-00E0-AA3250C75321}"/>
              </a:ext>
            </a:extLst>
          </p:cNvPr>
          <p:cNvGrpSpPr/>
          <p:nvPr/>
        </p:nvGrpSpPr>
        <p:grpSpPr>
          <a:xfrm>
            <a:off x="709206" y="6677940"/>
            <a:ext cx="2697480" cy="1188720"/>
            <a:chOff x="0" y="1223110"/>
            <a:chExt cx="6674265" cy="1095120"/>
          </a:xfrm>
        </p:grpSpPr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9C452945-9174-D38B-71A6-6FF3194EF804}"/>
                </a:ext>
              </a:extLst>
            </p:cNvPr>
            <p:cNvSpPr/>
            <p:nvPr/>
          </p:nvSpPr>
          <p:spPr>
            <a:xfrm>
              <a:off x="0" y="1223110"/>
              <a:ext cx="6674265" cy="1095120"/>
            </a:xfrm>
            <a:prstGeom prst="roundRect">
              <a:avLst/>
            </a:prstGeom>
            <a:solidFill>
              <a:srgbClr val="2B4B85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8" name="Rectangle: Rounded Corners 4">
              <a:extLst>
                <a:ext uri="{FF2B5EF4-FFF2-40B4-BE49-F238E27FC236}">
                  <a16:creationId xmlns:a16="http://schemas.microsoft.com/office/drawing/2014/main" id="{99F1D53B-BA48-7278-7C8A-FA53BD46C376}"/>
                </a:ext>
              </a:extLst>
            </p:cNvPr>
            <p:cNvSpPr txBox="1"/>
            <p:nvPr/>
          </p:nvSpPr>
          <p:spPr>
            <a:xfrm>
              <a:off x="53459" y="1276569"/>
              <a:ext cx="6571243" cy="9882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lvl="0" algn="ctr"/>
              <a:r>
                <a:rPr lang="en-US" sz="1400" dirty="0"/>
                <a:t>Build capacity &amp; promote excellence in accounting education and research on a worldwide basis </a:t>
              </a:r>
            </a:p>
            <a:p>
              <a:pPr defTabSz="57783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300" dirty="0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8BBAC4A1-A4AB-A97A-309D-4D8853624004}"/>
              </a:ext>
            </a:extLst>
          </p:cNvPr>
          <p:cNvGrpSpPr/>
          <p:nvPr/>
        </p:nvGrpSpPr>
        <p:grpSpPr>
          <a:xfrm>
            <a:off x="3908516" y="6677940"/>
            <a:ext cx="2714587" cy="1188720"/>
            <a:chOff x="0" y="1223110"/>
            <a:chExt cx="6674265" cy="1095120"/>
          </a:xfrm>
        </p:grpSpPr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9BD93973-4F66-B1BC-CA1F-28049FDB1B29}"/>
                </a:ext>
              </a:extLst>
            </p:cNvPr>
            <p:cNvSpPr/>
            <p:nvPr/>
          </p:nvSpPr>
          <p:spPr>
            <a:xfrm>
              <a:off x="0" y="1223110"/>
              <a:ext cx="6674265" cy="1095120"/>
            </a:xfrm>
            <a:prstGeom prst="roundRect">
              <a:avLst/>
            </a:prstGeom>
            <a:solidFill>
              <a:srgbClr val="2B4B85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1" name="Rectangle: Rounded Corners 4">
              <a:extLst>
                <a:ext uri="{FF2B5EF4-FFF2-40B4-BE49-F238E27FC236}">
                  <a16:creationId xmlns:a16="http://schemas.microsoft.com/office/drawing/2014/main" id="{DA5576A3-BC61-5BAC-10AC-3F7C7A054903}"/>
                </a:ext>
              </a:extLst>
            </p:cNvPr>
            <p:cNvSpPr txBox="1"/>
            <p:nvPr/>
          </p:nvSpPr>
          <p:spPr>
            <a:xfrm>
              <a:off x="53459" y="1276569"/>
              <a:ext cx="6567347" cy="9882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lvl="0" algn="ctr"/>
              <a:r>
                <a:rPr lang="en-US" sz="1400" dirty="0"/>
                <a:t>Facilitate accounting academics’ contribution to the development &amp; maintenance of high quality, globally recognized standards of accounting practice</a:t>
              </a:r>
              <a:endParaRPr lang="en-US" sz="1300" dirty="0"/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F79A835E-A379-E604-3306-B100D7782D44}"/>
              </a:ext>
            </a:extLst>
          </p:cNvPr>
          <p:cNvSpPr txBox="1"/>
          <p:nvPr/>
        </p:nvSpPr>
        <p:spPr>
          <a:xfrm>
            <a:off x="4563972" y="199922"/>
            <a:ext cx="2243545" cy="584775"/>
          </a:xfrm>
          <a:prstGeom prst="rect">
            <a:avLst/>
          </a:prstGeom>
          <a:solidFill>
            <a:srgbClr val="2B4B85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UNIVERSITY MEMBERSHIP</a:t>
            </a:r>
          </a:p>
        </p:txBody>
      </p:sp>
    </p:spTree>
    <p:extLst>
      <p:ext uri="{BB962C8B-B14F-4D97-AF65-F5344CB8AC3E}">
        <p14:creationId xmlns:p14="http://schemas.microsoft.com/office/powerpoint/2010/main" val="1147875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B167D2-2E5A-C778-E51A-74A78011C7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327" y="1400891"/>
            <a:ext cx="6309360" cy="3188341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800" b="1" dirty="0">
                <a:solidFill>
                  <a:srgbClr val="2B4B85"/>
                </a:solidFill>
              </a:rPr>
              <a:t>Hold a meeting with IAAER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en-US" sz="400" b="1" dirty="0">
              <a:solidFill>
                <a:srgbClr val="2B4B85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600" b="1" i="1" dirty="0"/>
              <a:t>Meeting Models for Universities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en-US" sz="600" i="1" dirty="0"/>
          </a:p>
          <a:p>
            <a:pPr>
              <a:lnSpc>
                <a:spcPct val="100000"/>
              </a:lnSpc>
              <a:spcBef>
                <a:spcPts val="600"/>
              </a:spcBef>
              <a:buSzPct val="80000"/>
              <a:buBlip>
                <a:blip r:embed="rId2"/>
              </a:buBlip>
            </a:pPr>
            <a:r>
              <a:rPr lang="en-US" sz="1400" b="1" dirty="0"/>
              <a:t>Joint Meeting with IAAER </a:t>
            </a:r>
          </a:p>
          <a:p>
            <a:pPr marL="174625" indent="0" algn="just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400" b="0" i="0" dirty="0">
                <a:solidFill>
                  <a:srgbClr val="374151"/>
                </a:solidFill>
                <a:effectLst/>
              </a:rPr>
              <a:t>A </a:t>
            </a:r>
            <a:r>
              <a:rPr lang="en-US" sz="1400" dirty="0">
                <a:solidFill>
                  <a:srgbClr val="374151"/>
                </a:solidFill>
              </a:rPr>
              <a:t>co-branded meeting where </a:t>
            </a:r>
            <a:r>
              <a:rPr lang="en-US" sz="1400" b="0" i="0" dirty="0">
                <a:solidFill>
                  <a:srgbClr val="374151"/>
                </a:solidFill>
                <a:effectLst/>
              </a:rPr>
              <a:t>IAAER assists with organizing keynote speakers, presentations and panels, leveraging its global network of standard setters, researchers, practitioners and other experts.</a:t>
            </a:r>
            <a:endParaRPr lang="en-US" sz="1400" dirty="0">
              <a:highlight>
                <a:srgbClr val="FFFF00"/>
              </a:highlight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en-US" sz="700" dirty="0"/>
          </a:p>
          <a:p>
            <a:pPr>
              <a:lnSpc>
                <a:spcPct val="100000"/>
              </a:lnSpc>
              <a:spcBef>
                <a:spcPts val="600"/>
              </a:spcBef>
              <a:buSzPct val="80000"/>
              <a:buBlip>
                <a:blip r:embed="rId2"/>
              </a:buBlip>
            </a:pPr>
            <a:r>
              <a:rPr lang="en-US" sz="1400" b="1" dirty="0"/>
              <a:t>Meeting in Collaboration with IAAER </a:t>
            </a:r>
          </a:p>
          <a:p>
            <a:pPr marL="174625" indent="0" algn="just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400" b="0" i="0" dirty="0">
                <a:solidFill>
                  <a:srgbClr val="374151"/>
                </a:solidFill>
                <a:effectLst/>
              </a:rPr>
              <a:t>IAAER </a:t>
            </a:r>
            <a:r>
              <a:rPr lang="en-US" sz="1400" dirty="0">
                <a:solidFill>
                  <a:srgbClr val="374151"/>
                </a:solidFill>
              </a:rPr>
              <a:t>assists with a </a:t>
            </a:r>
            <a:r>
              <a:rPr lang="en-US" sz="1400" b="0" i="0" dirty="0">
                <a:solidFill>
                  <a:srgbClr val="374151"/>
                </a:solidFill>
                <a:effectLst/>
              </a:rPr>
              <a:t>specific focus such as arranging for a keynote speaker, a presenter, panel, or pre- or post- conference </a:t>
            </a:r>
            <a:r>
              <a:rPr lang="pl-PL" sz="1400" b="0" i="0" dirty="0">
                <a:solidFill>
                  <a:srgbClr val="374151"/>
                </a:solidFill>
                <a:effectLst/>
              </a:rPr>
              <a:t>P</a:t>
            </a:r>
            <a:r>
              <a:rPr lang="en-US" sz="1400" b="0" i="0" dirty="0">
                <a:solidFill>
                  <a:srgbClr val="374151"/>
                </a:solidFill>
                <a:effectLst/>
              </a:rPr>
              <a:t>aper </a:t>
            </a:r>
            <a:r>
              <a:rPr lang="pl-PL" sz="1400" b="0" i="0" dirty="0">
                <a:solidFill>
                  <a:srgbClr val="374151"/>
                </a:solidFill>
                <a:effectLst/>
              </a:rPr>
              <a:t>D</a:t>
            </a:r>
            <a:r>
              <a:rPr lang="en-US" sz="1400" b="0" i="0" dirty="0" err="1">
                <a:solidFill>
                  <a:srgbClr val="374151"/>
                </a:solidFill>
                <a:effectLst/>
              </a:rPr>
              <a:t>evelopment</a:t>
            </a:r>
            <a:r>
              <a:rPr lang="en-US" sz="1400" b="0" i="0" dirty="0">
                <a:solidFill>
                  <a:srgbClr val="374151"/>
                </a:solidFill>
                <a:effectLst/>
              </a:rPr>
              <a:t> </a:t>
            </a:r>
            <a:r>
              <a:rPr lang="pl-PL" sz="1400" b="0" i="0" dirty="0">
                <a:solidFill>
                  <a:srgbClr val="374151"/>
                </a:solidFill>
                <a:effectLst/>
              </a:rPr>
              <a:t>W</a:t>
            </a:r>
            <a:r>
              <a:rPr lang="en-US" sz="1400" b="0" i="0" dirty="0" err="1">
                <a:solidFill>
                  <a:srgbClr val="374151"/>
                </a:solidFill>
                <a:effectLst/>
              </a:rPr>
              <a:t>orkshops</a:t>
            </a:r>
            <a:r>
              <a:rPr lang="en-US" sz="1400" b="0" i="0" dirty="0">
                <a:solidFill>
                  <a:srgbClr val="374151"/>
                </a:solidFill>
                <a:effectLst/>
              </a:rPr>
              <a:t> (PDW</a:t>
            </a:r>
            <a:r>
              <a:rPr lang="pl-PL" sz="1400" b="0" i="0" dirty="0">
                <a:solidFill>
                  <a:srgbClr val="374151"/>
                </a:solidFill>
                <a:effectLst/>
              </a:rPr>
              <a:t>s</a:t>
            </a:r>
            <a:r>
              <a:rPr lang="en-US" sz="1400" b="0" i="0" dirty="0">
                <a:solidFill>
                  <a:srgbClr val="374151"/>
                </a:solidFill>
                <a:effectLst/>
              </a:rPr>
              <a:t>). </a:t>
            </a:r>
            <a:endParaRPr lang="en-US" sz="1400" dirty="0"/>
          </a:p>
        </p:txBody>
      </p:sp>
      <p:pic>
        <p:nvPicPr>
          <p:cNvPr id="4" name="Picture 3" descr="Iaaer_top_small">
            <a:extLst>
              <a:ext uri="{FF2B5EF4-FFF2-40B4-BE49-F238E27FC236}">
                <a16:creationId xmlns:a16="http://schemas.microsoft.com/office/drawing/2014/main" id="{45188970-8682-C370-DED3-7F96C0CFA39A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3" y="393638"/>
            <a:ext cx="6299835" cy="831215"/>
          </a:xfrm>
          <a:prstGeom prst="rect">
            <a:avLst/>
          </a:prstGeom>
          <a:noFill/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9A7DF07-6D65-2660-C379-2966BDD1B91C}"/>
              </a:ext>
            </a:extLst>
          </p:cNvPr>
          <p:cNvSpPr txBox="1"/>
          <p:nvPr/>
        </p:nvSpPr>
        <p:spPr>
          <a:xfrm>
            <a:off x="507683" y="4800600"/>
            <a:ext cx="6448687" cy="29854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2B4B85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Recent </a:t>
            </a:r>
            <a:r>
              <a:rPr lang="pl-PL" b="1" dirty="0">
                <a:solidFill>
                  <a:srgbClr val="2B4B85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b="1" dirty="0" err="1">
                <a:solidFill>
                  <a:srgbClr val="2B4B85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nd</a:t>
            </a:r>
            <a:r>
              <a:rPr lang="en-US" b="1" dirty="0">
                <a:solidFill>
                  <a:srgbClr val="2B4B85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Upcoming Meetings </a:t>
            </a:r>
            <a:r>
              <a:rPr lang="pl-PL" b="1" dirty="0">
                <a:solidFill>
                  <a:srgbClr val="2B4B85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lang="en-US" b="1" dirty="0" err="1">
                <a:solidFill>
                  <a:srgbClr val="2B4B85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ith</a:t>
            </a:r>
            <a:r>
              <a:rPr lang="en-US" b="1" dirty="0">
                <a:solidFill>
                  <a:srgbClr val="2B4B85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IAAER University Members </a:t>
            </a:r>
            <a:r>
              <a:rPr lang="en-US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endParaRPr lang="en-US" sz="16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Blip>
                <a:blip r:embed="rId4"/>
              </a:buBlip>
            </a:pPr>
            <a:r>
              <a:rPr lang="en-US" sz="1400" dirty="0">
                <a:solidFill>
                  <a:srgbClr val="333333"/>
                </a:solidFill>
                <a:highlight>
                  <a:srgbClr val="FFFFFF"/>
                </a:highlight>
              </a:rPr>
              <a:t>Fox and Haskayne Accounting Conference in collaboration with IAAER, “Navigating the future: Advances in accounting research.” Hosted by </a:t>
            </a:r>
            <a:r>
              <a:rPr lang="en-US" sz="1400" b="1" dirty="0">
                <a:solidFill>
                  <a:schemeClr val="accent1">
                    <a:lumMod val="75000"/>
                  </a:schemeClr>
                </a:solidFill>
                <a:highlight>
                  <a:srgbClr val="FFFFFF"/>
                </a:highlight>
              </a:rPr>
              <a:t>Temple University</a:t>
            </a:r>
            <a:r>
              <a:rPr lang="en-US" sz="1400" dirty="0">
                <a:solidFill>
                  <a:srgbClr val="333333"/>
                </a:solidFill>
                <a:highlight>
                  <a:srgbClr val="FFFFFF"/>
                </a:highlight>
              </a:rPr>
              <a:t> August 15-16, 2024.</a:t>
            </a:r>
          </a:p>
          <a:p>
            <a:pPr marL="285750" marR="0" indent="-285750" algn="just">
              <a:spcBef>
                <a:spcPts val="0"/>
              </a:spcBef>
              <a:spcAft>
                <a:spcPts val="0"/>
              </a:spcAft>
              <a:buBlip>
                <a:blip r:embed="rId4"/>
              </a:buBlip>
            </a:pPr>
            <a:r>
              <a:rPr lang="en-US" sz="1400" dirty="0">
                <a:solidFill>
                  <a:srgbClr val="333333"/>
                </a:solidFill>
                <a:highlight>
                  <a:srgbClr val="FFFFFF"/>
                </a:highlight>
              </a:rPr>
              <a:t>26</a:t>
            </a:r>
            <a:r>
              <a:rPr lang="en-US" sz="1400" baseline="30000" dirty="0">
                <a:solidFill>
                  <a:srgbClr val="333333"/>
                </a:solidFill>
                <a:highlight>
                  <a:srgbClr val="FFFFFF"/>
                </a:highlight>
              </a:rPr>
              <a:t>th</a:t>
            </a:r>
            <a:r>
              <a:rPr lang="en-US" sz="1400" dirty="0">
                <a:solidFill>
                  <a:srgbClr val="333333"/>
                </a:solidFill>
                <a:highlight>
                  <a:srgbClr val="FFFFFF"/>
                </a:highlight>
              </a:rPr>
              <a:t> Annual Conference on Finance and Accounting, Prague, Czech </a:t>
            </a:r>
            <a:r>
              <a:rPr lang="en-US" sz="1400" dirty="0">
                <a:solidFill>
                  <a:srgbClr val="333333"/>
                </a:solidFill>
              </a:rPr>
              <a:t>Republic, May 22-23, 2025, </a:t>
            </a:r>
            <a:r>
              <a:rPr lang="en-US" sz="1400" b="1" dirty="0">
                <a:solidFill>
                  <a:schemeClr val="accent1">
                    <a:lumMod val="75000"/>
                  </a:schemeClr>
                </a:solidFill>
              </a:rPr>
              <a:t>Prague University of Economics and Business</a:t>
            </a:r>
            <a:r>
              <a:rPr lang="en-US" sz="1400" dirty="0">
                <a:solidFill>
                  <a:srgbClr val="333333"/>
                </a:solidFill>
              </a:rPr>
              <a:t> in collaboration with IAAER with an IAAER sponsored Paper Development Workshop</a:t>
            </a:r>
            <a:r>
              <a:rPr lang="pl-PL" sz="1400" dirty="0">
                <a:solidFill>
                  <a:srgbClr val="333333"/>
                </a:solidFill>
              </a:rPr>
              <a:t> (</a:t>
            </a:r>
            <a:r>
              <a:rPr lang="en-US" sz="1400" dirty="0">
                <a:solidFill>
                  <a:srgbClr val="333333"/>
                </a:solidFill>
              </a:rPr>
              <a:t>PDW</a:t>
            </a:r>
            <a:r>
              <a:rPr lang="pl-PL" sz="1400" dirty="0">
                <a:solidFill>
                  <a:srgbClr val="333333"/>
                </a:solidFill>
              </a:rPr>
              <a:t>)</a:t>
            </a:r>
            <a:r>
              <a:rPr lang="en-US" sz="1400" dirty="0">
                <a:solidFill>
                  <a:srgbClr val="333333"/>
                </a:solidFill>
              </a:rPr>
              <a:t>.</a:t>
            </a:r>
            <a:endParaRPr lang="en-US" sz="1400" b="0" i="0" dirty="0">
              <a:solidFill>
                <a:srgbClr val="333333"/>
              </a:solidFill>
              <a:effectLst/>
            </a:endParaRPr>
          </a:p>
          <a:p>
            <a:pPr marL="285750" marR="0" indent="-285750" algn="just">
              <a:spcBef>
                <a:spcPts val="0"/>
              </a:spcBef>
              <a:spcAft>
                <a:spcPts val="0"/>
              </a:spcAft>
              <a:buBlip>
                <a:blip r:embed="rId4"/>
              </a:buBlip>
            </a:pPr>
            <a:r>
              <a:rPr lang="en-US" sz="1400" b="1" dirty="0">
                <a:solidFill>
                  <a:schemeClr val="accent1">
                    <a:lumMod val="75000"/>
                  </a:schemeClr>
                </a:solidFill>
              </a:rPr>
              <a:t>Bucharest University of Economic Studies</a:t>
            </a:r>
            <a:r>
              <a:rPr lang="en-US" sz="1400" dirty="0">
                <a:solidFill>
                  <a:srgbClr val="333333"/>
                </a:solidFill>
              </a:rPr>
              <a:t>,</a:t>
            </a:r>
            <a:r>
              <a:rPr lang="en-US" sz="1400" b="1" dirty="0">
                <a:solidFill>
                  <a:srgbClr val="333333"/>
                </a:solidFill>
              </a:rPr>
              <a:t> </a:t>
            </a:r>
            <a:r>
              <a:rPr lang="en-US" sz="1400" dirty="0">
                <a:solidFill>
                  <a:srgbClr val="333333"/>
                </a:solidFill>
              </a:rPr>
              <a:t>May/June 2026 in collaboration with IAAER with an IAAER sponsored PDW.</a:t>
            </a:r>
          </a:p>
          <a:p>
            <a:pPr marL="285750" marR="0" indent="-285750" algn="just">
              <a:spcBef>
                <a:spcPts val="0"/>
              </a:spcBef>
              <a:spcAft>
                <a:spcPts val="0"/>
              </a:spcAft>
              <a:buBlip>
                <a:blip r:embed="rId4"/>
              </a:buBlip>
            </a:pPr>
            <a:r>
              <a:rPr lang="en-US" sz="1400" b="0" i="0" dirty="0">
                <a:effectLst/>
              </a:rPr>
              <a:t>12th Conference on Financial Reporting and Auditing, Krakow, Poland, May/June 2027, hosted by </a:t>
            </a:r>
            <a:r>
              <a:rPr lang="en-US" sz="14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Krakow University of Economics </a:t>
            </a:r>
            <a:r>
              <a:rPr lang="en-US" sz="1400" b="0" i="0" dirty="0">
                <a:effectLst/>
              </a:rPr>
              <a:t>in collaboration with IAAER, with an IAAER-sponsored </a:t>
            </a:r>
            <a:r>
              <a:rPr lang="en-US" sz="1400" dirty="0">
                <a:solidFill>
                  <a:srgbClr val="333333"/>
                </a:solidFill>
              </a:rPr>
              <a:t>Paper Development Workshop</a:t>
            </a:r>
            <a:r>
              <a:rPr lang="pl-PL" sz="1400" dirty="0">
                <a:solidFill>
                  <a:srgbClr val="333333"/>
                </a:solidFill>
              </a:rPr>
              <a:t> (</a:t>
            </a:r>
            <a:r>
              <a:rPr lang="en-US" sz="1400" dirty="0">
                <a:solidFill>
                  <a:srgbClr val="333333"/>
                </a:solidFill>
              </a:rPr>
              <a:t>PDW</a:t>
            </a:r>
            <a:r>
              <a:rPr lang="pl-PL" sz="1400" dirty="0">
                <a:solidFill>
                  <a:srgbClr val="333333"/>
                </a:solidFill>
              </a:rPr>
              <a:t>)</a:t>
            </a:r>
            <a:r>
              <a:rPr lang="en-US" sz="1400" dirty="0">
                <a:solidFill>
                  <a:srgbClr val="333333"/>
                </a:solidFill>
              </a:rPr>
              <a:t>.</a:t>
            </a:r>
            <a:endParaRPr lang="en-US" sz="1400" b="0" i="0" dirty="0">
              <a:solidFill>
                <a:srgbClr val="333333"/>
              </a:solidFill>
              <a:effectLst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0230A2D-CDAA-3F0B-93CF-1C7483C55384}"/>
              </a:ext>
            </a:extLst>
          </p:cNvPr>
          <p:cNvSpPr txBox="1"/>
          <p:nvPr/>
        </p:nvSpPr>
        <p:spPr>
          <a:xfrm>
            <a:off x="4563972" y="264241"/>
            <a:ext cx="2243545" cy="584775"/>
          </a:xfrm>
          <a:prstGeom prst="rect">
            <a:avLst/>
          </a:prstGeom>
          <a:solidFill>
            <a:srgbClr val="2B4B85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UNIVERSITY MEMBERSHIP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9BD93973-4F66-B1BC-CA1F-28049FDB1B29}"/>
              </a:ext>
            </a:extLst>
          </p:cNvPr>
          <p:cNvSpPr/>
          <p:nvPr/>
        </p:nvSpPr>
        <p:spPr>
          <a:xfrm>
            <a:off x="2029075" y="8574612"/>
            <a:ext cx="4927295" cy="632950"/>
          </a:xfrm>
          <a:prstGeom prst="roundRect">
            <a:avLst/>
          </a:prstGeom>
          <a:solidFill>
            <a:srgbClr val="2B4B85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1400" dirty="0"/>
              <a:t>Read testimonials from IAAER University Members 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https://www.iaaer.org/membership</a:t>
            </a:r>
            <a:endParaRPr lang="en-US" sz="1400" dirty="0">
              <a:solidFill>
                <a:schemeClr val="bg1"/>
              </a:solidFill>
            </a:endParaRPr>
          </a:p>
          <a:p>
            <a:pPr algn="ctr"/>
            <a:endParaRPr lang="en-US" sz="1400" dirty="0"/>
          </a:p>
        </p:txBody>
      </p:sp>
      <p:sp>
        <p:nvSpPr>
          <p:cNvPr id="6" name="TextBox 12">
            <a:extLst>
              <a:ext uri="{FF2B5EF4-FFF2-40B4-BE49-F238E27FC236}">
                <a16:creationId xmlns:a16="http://schemas.microsoft.com/office/drawing/2014/main" id="{B1276D9F-EB66-A626-6559-78CCE20609EA}"/>
              </a:ext>
            </a:extLst>
          </p:cNvPr>
          <p:cNvSpPr txBox="1"/>
          <p:nvPr/>
        </p:nvSpPr>
        <p:spPr>
          <a:xfrm>
            <a:off x="1118103" y="7997401"/>
            <a:ext cx="5471578" cy="3093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05000"/>
              </a:lnSpc>
              <a:spcAft>
                <a:spcPts val="600"/>
              </a:spcAft>
            </a:pPr>
            <a:r>
              <a:rPr lang="pl-PL" sz="1400" kern="100" dirty="0" err="1">
                <a:ea typeface="Calibri" panose="020F0502020204030204" pitchFamily="34" charset="0"/>
                <a:cs typeface="Times New Roman" panose="02020603050405020304" pitchFamily="18" charset="0"/>
              </a:rPr>
              <a:t>Follow</a:t>
            </a:r>
            <a:r>
              <a:rPr lang="pl-PL" sz="14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 the</a:t>
            </a:r>
            <a:r>
              <a:rPr lang="is-IS" sz="14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s-IS" sz="1400" b="1" kern="100" dirty="0">
                <a:solidFill>
                  <a:srgbClr val="2B4B8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IAAER </a:t>
            </a:r>
            <a:r>
              <a:rPr lang="pl-PL" sz="1400" b="1" kern="100" dirty="0">
                <a:solidFill>
                  <a:srgbClr val="2B4B8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LinkedIn profile </a:t>
            </a:r>
            <a:r>
              <a:rPr lang="pl-PL" sz="14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for the </a:t>
            </a:r>
            <a:r>
              <a:rPr lang="pl-PL" sz="1400" kern="100" dirty="0" err="1">
                <a:ea typeface="Calibri" panose="020F0502020204030204" pitchFamily="34" charset="0"/>
                <a:cs typeface="Times New Roman" panose="02020603050405020304" pitchFamily="18" charset="0"/>
              </a:rPr>
              <a:t>latest</a:t>
            </a:r>
            <a:r>
              <a:rPr lang="pl-PL" sz="14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 news and </a:t>
            </a:r>
            <a:r>
              <a:rPr lang="pl-PL" sz="1400" kern="100" dirty="0" err="1">
                <a:ea typeface="Calibri" panose="020F0502020204030204" pitchFamily="34" charset="0"/>
                <a:cs typeface="Times New Roman" panose="02020603050405020304" pitchFamily="18" charset="0"/>
              </a:rPr>
              <a:t>updates</a:t>
            </a:r>
            <a:r>
              <a:rPr lang="pl-PL" sz="14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! </a:t>
            </a:r>
            <a:endParaRPr lang="en-US" sz="1400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4" name="Obraz 13">
            <a:extLst>
              <a:ext uri="{FF2B5EF4-FFF2-40B4-BE49-F238E27FC236}">
                <a16:creationId xmlns:a16="http://schemas.microsoft.com/office/drawing/2014/main" id="{91D43ABC-3CE2-D435-9FD7-A390F095BD1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54327" y="8403096"/>
            <a:ext cx="455364" cy="472584"/>
          </a:xfrm>
          <a:prstGeom prst="rect">
            <a:avLst/>
          </a:prstGeom>
        </p:spPr>
      </p:pic>
      <p:pic>
        <p:nvPicPr>
          <p:cNvPr id="22" name="Obraz 21">
            <a:extLst>
              <a:ext uri="{FF2B5EF4-FFF2-40B4-BE49-F238E27FC236}">
                <a16:creationId xmlns:a16="http://schemas.microsoft.com/office/drawing/2014/main" id="{C388CCBB-9D08-B938-F831-10F9016B3E5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20327" y="8002907"/>
            <a:ext cx="918163" cy="934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128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1936</TotalTime>
  <Words>362</Words>
  <Application>Microsoft Office PowerPoint</Application>
  <PresentationFormat>Custom</PresentationFormat>
  <Paragraphs>34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Elizabeth Gordon</dc:creator>
  <cp:lastModifiedBy>Dr. EC Janse van Rensburg</cp:lastModifiedBy>
  <cp:revision>51</cp:revision>
  <cp:lastPrinted>2025-06-17T06:45:09Z</cp:lastPrinted>
  <dcterms:created xsi:type="dcterms:W3CDTF">2023-06-24T18:33:31Z</dcterms:created>
  <dcterms:modified xsi:type="dcterms:W3CDTF">2025-07-31T15:21:19Z</dcterms:modified>
</cp:coreProperties>
</file>